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41" r:id="rId3"/>
    <p:sldId id="325" r:id="rId4"/>
    <p:sldId id="324" r:id="rId5"/>
    <p:sldId id="328" r:id="rId6"/>
    <p:sldId id="338" r:id="rId7"/>
    <p:sldId id="346" r:id="rId8"/>
    <p:sldId id="347" r:id="rId9"/>
    <p:sldId id="339" r:id="rId10"/>
    <p:sldId id="342" r:id="rId11"/>
    <p:sldId id="340" r:id="rId12"/>
    <p:sldId id="343" r:id="rId13"/>
    <p:sldId id="344" r:id="rId14"/>
    <p:sldId id="345" r:id="rId1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9" d="100"/>
          <a:sy n="79" d="100"/>
        </p:scale>
        <p:origin x="15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50CE18-02F9-4814-B36F-0A69298FBC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E76BA48-D50A-4357-9792-C940788BFB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EDD2CE3-16F8-426B-A215-93129FDD1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8E5DC-C272-45E5-970F-ACFB9B23FEEE}" type="datetimeFigureOut">
              <a:rPr lang="fr-FR" smtClean="0"/>
              <a:t>13/11/2019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F75E5D2-7F1D-4368-A14D-8EFED7DE2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182DAB3-6D0E-4077-9195-DED57393F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E67FB-5A43-415F-B076-D748F70C813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3402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96C5B5-8D1F-45BA-BDD2-57304329B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03D86AE-0E8A-4CC9-AC61-AFFFA06255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F562CBD-F3F1-496C-9AE3-595EE736C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8E5DC-C272-45E5-970F-ACFB9B23FEEE}" type="datetimeFigureOut">
              <a:rPr lang="fr-FR" smtClean="0"/>
              <a:t>13/11/2019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7FC1230-3DB9-49A1-A25C-C7DFCC7CE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FB843F2-AF3F-4CC5-8AD2-51E8C37BD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E67FB-5A43-415F-B076-D748F70C813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0440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834B8161-4398-4BFA-80A5-9639DB76D6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F04834A-41DA-4323-A52B-1EF9F1CA0A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21609CB-9621-46CE-83D9-D541559CE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8E5DC-C272-45E5-970F-ACFB9B23FEEE}" type="datetimeFigureOut">
              <a:rPr lang="fr-FR" smtClean="0"/>
              <a:t>13/11/2019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A0EF7AC-1FC5-44FE-812D-1606C2338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A9B3F15-1739-4038-9405-6662AF141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E67FB-5A43-415F-B076-D748F70C813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8559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5B05B6-FED6-49B7-9745-5A8254CCC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F4F1D8D-CE37-4BDE-9335-386DA2A92B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74C6053-C08A-42C1-A4F1-9BC670051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8E5DC-C272-45E5-970F-ACFB9B23FEEE}" type="datetimeFigureOut">
              <a:rPr lang="fr-FR" smtClean="0"/>
              <a:t>13/11/2019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D3D6EDD-ECE5-4BBD-9310-7A7EED1C9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7BF2C74-67F5-4F83-A943-9EC145705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E67FB-5A43-415F-B076-D748F70C813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204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C20C79-F705-4969-9E98-F7D2FB518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2551123-17B5-41C5-8CFB-10CFDDD817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EEE44BF-648D-4D90-8102-0E86CDC94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8E5DC-C272-45E5-970F-ACFB9B23FEEE}" type="datetimeFigureOut">
              <a:rPr lang="fr-FR" smtClean="0"/>
              <a:t>13/11/2019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80C03D7-69F3-406C-93E2-A0B3A5F2D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011EDFF-9EFC-496F-9A2B-A00F8E692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E67FB-5A43-415F-B076-D748F70C813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03408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CF3A02-1009-418F-B052-53FE140EE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343EA5C-CEF2-454D-8D81-5F3BE6C3C9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C76C012-5944-424F-9CAF-D3B71F7BDD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604D16B-3F87-4333-BEA9-F309B0777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8E5DC-C272-45E5-970F-ACFB9B23FEEE}" type="datetimeFigureOut">
              <a:rPr lang="fr-FR" smtClean="0"/>
              <a:t>13/11/2019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CF9B780-2E4A-4B68-8BA5-12C260FF1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B788CFA-C065-43C1-BD2A-187396BB5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E67FB-5A43-415F-B076-D748F70C813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5641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917B78C-09BF-45DF-A5D2-4ED2E9F9B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9A26A68-9C97-4ED4-B9AD-6B9148BFC0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EE39249-F53A-4ECD-A34A-BA14A0EC43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86BAE06-4D65-424E-9C22-4CA8E8002D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B45316B8-1E68-443E-B253-7F32B44FC3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12D206C-F6ED-4BB4-98BC-31EB6F448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8E5DC-C272-45E5-970F-ACFB9B23FEEE}" type="datetimeFigureOut">
              <a:rPr lang="fr-FR" smtClean="0"/>
              <a:t>13/11/2019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BB48043-25C5-4FC1-B69D-28E56BC77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7897B4C-D616-4672-9A5B-C2FBD03E2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E67FB-5A43-415F-B076-D748F70C813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6522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DF525F-BBF9-4656-8C14-C9CA11B72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A7DDA87-0F6B-44C3-B227-743BAEBD4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8E5DC-C272-45E5-970F-ACFB9B23FEEE}" type="datetimeFigureOut">
              <a:rPr lang="fr-FR" smtClean="0"/>
              <a:t>13/11/2019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9A30B29-0A34-4353-AF30-79DE47423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3F80BFB-30F8-4616-8C17-6F849C2D3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E67FB-5A43-415F-B076-D748F70C813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5819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A0C9D6F-8249-4F01-AC54-2174D13AE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8E5DC-C272-45E5-970F-ACFB9B23FEEE}" type="datetimeFigureOut">
              <a:rPr lang="fr-FR" smtClean="0"/>
              <a:t>13/11/2019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6AEEC16-57FA-47C0-BFF0-AD34B9D27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4724FB1-8928-43D7-BD22-512E8513E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E67FB-5A43-415F-B076-D748F70C813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6110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494F2A-2559-449D-B552-622F56EB2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BC4EDBF-3B3C-4C10-9FFF-4BD591DDFE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C8D539C-93F6-4866-987C-DB532DBF5E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F8A2F7F-4D10-47C5-A29C-2C7DB4264A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8E5DC-C272-45E5-970F-ACFB9B23FEEE}" type="datetimeFigureOut">
              <a:rPr lang="fr-FR" smtClean="0"/>
              <a:t>13/11/2019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A080365-1FD9-45AF-8BFB-8E95473CD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60CD8C3-5A79-4CC1-B6D1-C514613FA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E67FB-5A43-415F-B076-D748F70C813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6610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597A40-437F-44E6-BDF0-54E9AB4DD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2F78B040-4279-4A58-80A1-A53F76FD7D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99965C9-4D5D-48D3-8F46-9F40AE4D33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78D013C-0CD8-4632-A5F8-8D5F95DFA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8E5DC-C272-45E5-970F-ACFB9B23FEEE}" type="datetimeFigureOut">
              <a:rPr lang="fr-FR" smtClean="0"/>
              <a:t>13/11/2019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EF3E8E3-43BA-417F-A089-0296121A6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DD5E560-2569-4695-A4DD-8DF8722BE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E67FB-5A43-415F-B076-D748F70C813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3208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4E2968E-1DF4-43CB-A0A4-219A4173D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336FB84-DED5-4768-B424-48CE92B6FA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8235411-0EA2-4C9E-9629-A143AA6418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78E5DC-C272-45E5-970F-ACFB9B23FEEE}" type="datetimeFigureOut">
              <a:rPr lang="fr-FR" smtClean="0"/>
              <a:t>13/11/2019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CA04442-351C-41AF-B002-96D50D62F2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D1565E-A04A-4FB0-9168-02A13F0CB6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DE67FB-5A43-415F-B076-D748F70C813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5260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4.png"/><Relationship Id="rId10" Type="http://schemas.openxmlformats.org/officeDocument/2006/relationships/image" Target="../media/image43.png"/><Relationship Id="rId4" Type="http://schemas.microsoft.com/office/2007/relationships/hdphoto" Target="../media/hdphoto1.wdp"/><Relationship Id="rId9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11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openxmlformats.org/officeDocument/2006/relationships/image" Target="../media/image13.jpg"/><Relationship Id="rId4" Type="http://schemas.microsoft.com/office/2007/relationships/hdphoto" Target="../media/hdphoto1.wdp"/><Relationship Id="rId9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13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4.png"/><Relationship Id="rId10" Type="http://schemas.openxmlformats.org/officeDocument/2006/relationships/image" Target="../media/image11.JPG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png"/><Relationship Id="rId7" Type="http://schemas.openxmlformats.org/officeDocument/2006/relationships/image" Target="../media/image17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4.png"/><Relationship Id="rId10" Type="http://schemas.openxmlformats.org/officeDocument/2006/relationships/image" Target="../media/image12.png"/><Relationship Id="rId4" Type="http://schemas.microsoft.com/office/2007/relationships/hdphoto" Target="../media/hdphoto1.wdp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openxmlformats.org/officeDocument/2006/relationships/image" Target="../media/image13.jpg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6.png"/><Relationship Id="rId7" Type="http://schemas.openxmlformats.org/officeDocument/2006/relationships/image" Target="../media/image20.png"/><Relationship Id="rId12" Type="http://schemas.openxmlformats.org/officeDocument/2006/relationships/image" Target="../media/image25.jpg"/><Relationship Id="rId17" Type="http://schemas.openxmlformats.org/officeDocument/2006/relationships/image" Target="../media/image27.jpg"/><Relationship Id="rId2" Type="http://schemas.openxmlformats.org/officeDocument/2006/relationships/image" Target="../media/image18.jpeg"/><Relationship Id="rId16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4.png"/><Relationship Id="rId15" Type="http://schemas.openxmlformats.org/officeDocument/2006/relationships/image" Target="../media/image7.png"/><Relationship Id="rId10" Type="http://schemas.openxmlformats.org/officeDocument/2006/relationships/image" Target="../media/image23.png"/><Relationship Id="rId4" Type="http://schemas.microsoft.com/office/2007/relationships/hdphoto" Target="../media/hdphoto1.wdp"/><Relationship Id="rId9" Type="http://schemas.openxmlformats.org/officeDocument/2006/relationships/image" Target="../media/image22.jpg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openxmlformats.org/officeDocument/2006/relationships/image" Target="../media/image31.png"/><Relationship Id="rId4" Type="http://schemas.microsoft.com/office/2007/relationships/hdphoto" Target="../media/hdphoto1.wdp"/><Relationship Id="rId9" Type="http://schemas.openxmlformats.org/officeDocument/2006/relationships/image" Target="../media/image30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6.png"/><Relationship Id="rId7" Type="http://schemas.openxmlformats.org/officeDocument/2006/relationships/image" Target="../media/image3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8.png"/><Relationship Id="rId3" Type="http://schemas.openxmlformats.org/officeDocument/2006/relationships/image" Target="../media/image6.png"/><Relationship Id="rId7" Type="http://schemas.openxmlformats.org/officeDocument/2006/relationships/image" Target="../media/image11.JPG"/><Relationship Id="rId12" Type="http://schemas.openxmlformats.org/officeDocument/2006/relationships/image" Target="../media/image1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37.png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8D463A9-6DE1-4348-8E33-E5F1854C8EB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275" y="2138362"/>
            <a:ext cx="3981450" cy="258127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F08AC7E-AE15-4DC7-B443-7973C3AE6B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0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4FA0BED-EC5A-4B42-991F-F92182041259}"/>
              </a:ext>
            </a:extLst>
          </p:cNvPr>
          <p:cNvSpPr/>
          <p:nvPr/>
        </p:nvSpPr>
        <p:spPr>
          <a:xfrm>
            <a:off x="4724400" y="0"/>
            <a:ext cx="7467599" cy="6850400"/>
          </a:xfrm>
          <a:prstGeom prst="rect">
            <a:avLst/>
          </a:prstGeom>
          <a:solidFill>
            <a:srgbClr val="E5B21F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DDD0DB0-44A1-474A-81FE-97477D09379E}"/>
              </a:ext>
            </a:extLst>
          </p:cNvPr>
          <p:cNvSpPr txBox="1"/>
          <p:nvPr/>
        </p:nvSpPr>
        <p:spPr>
          <a:xfrm>
            <a:off x="4105276" y="557539"/>
            <a:ext cx="7852408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ECLAIREURS DE LA CORDEE</a:t>
            </a:r>
          </a:p>
          <a:p>
            <a:pPr algn="r"/>
            <a:endParaRPr lang="fr-FR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fr-FR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fr-F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Mission d’appui à la mise en place et à la promotion d’un réseau d’espaces de travail collaboratifs – coworking</a:t>
            </a:r>
          </a:p>
          <a:p>
            <a:pPr algn="r"/>
            <a:endParaRPr lang="fr-FR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fr-F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ANALYSE DE RESEAUX DE TIERS-LIEUX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42B197-BE2F-4618-8742-E2134CDEC8BA}"/>
              </a:ext>
            </a:extLst>
          </p:cNvPr>
          <p:cNvSpPr/>
          <p:nvPr/>
        </p:nvSpPr>
        <p:spPr>
          <a:xfrm>
            <a:off x="2404198" y="4905444"/>
            <a:ext cx="2320201" cy="1395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294E9A2-FB1D-428A-8BF6-751EFB0641C1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256" y="4899491"/>
            <a:ext cx="2450058" cy="148392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31CA81E-1C38-4DE2-803B-44267E8423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391" y="4899491"/>
            <a:ext cx="3328868" cy="140096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4654105-B103-4294-9E2D-F2A61359D9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91300" y="6032560"/>
            <a:ext cx="1869375" cy="70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864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05E33ECC-3F8F-47BD-BEE8-21E1A6D781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73304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7143F5B-E40C-499A-8E8B-E7EDFE7E0CF9}"/>
              </a:ext>
            </a:extLst>
          </p:cNvPr>
          <p:cNvSpPr/>
          <p:nvPr/>
        </p:nvSpPr>
        <p:spPr>
          <a:xfrm>
            <a:off x="0" y="0"/>
            <a:ext cx="2733040" cy="6858000"/>
          </a:xfrm>
          <a:prstGeom prst="rect">
            <a:avLst/>
          </a:prstGeom>
          <a:solidFill>
            <a:srgbClr val="E5B21F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C9474EE-1C29-41BC-B5A0-824F69D3A00D}"/>
              </a:ext>
            </a:extLst>
          </p:cNvPr>
          <p:cNvSpPr/>
          <p:nvPr/>
        </p:nvSpPr>
        <p:spPr>
          <a:xfrm flipH="1">
            <a:off x="2819398" y="0"/>
            <a:ext cx="45719" cy="6858000"/>
          </a:xfrm>
          <a:prstGeom prst="rect">
            <a:avLst/>
          </a:prstGeom>
          <a:solidFill>
            <a:srgbClr val="E5B21F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553AC00-7BD2-459A-9428-A97304384BAF}"/>
              </a:ext>
            </a:extLst>
          </p:cNvPr>
          <p:cNvSpPr txBox="1"/>
          <p:nvPr/>
        </p:nvSpPr>
        <p:spPr>
          <a:xfrm>
            <a:off x="191514" y="304749"/>
            <a:ext cx="2189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Cécile, </a:t>
            </a:r>
            <a:br>
              <a:rPr lang="fr-FR" sz="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Couteau-Suisse à la Cordée</a:t>
            </a:r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2AA5E8D0-A4F6-48B8-AD35-EE6940E5C012}"/>
              </a:ext>
            </a:extLst>
          </p:cNvPr>
          <p:cNvCxnSpPr/>
          <p:nvPr/>
        </p:nvCxnSpPr>
        <p:spPr>
          <a:xfrm>
            <a:off x="1295400" y="766414"/>
            <a:ext cx="895350" cy="0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92BD6B9A-5FD7-4048-BC66-F88901042AE3}"/>
              </a:ext>
            </a:extLst>
          </p:cNvPr>
          <p:cNvCxnSpPr/>
          <p:nvPr/>
        </p:nvCxnSpPr>
        <p:spPr>
          <a:xfrm>
            <a:off x="2190750" y="766414"/>
            <a:ext cx="0" cy="333375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Image 18">
            <a:extLst>
              <a:ext uri="{FF2B5EF4-FFF2-40B4-BE49-F238E27FC236}">
                <a16:creationId xmlns:a16="http://schemas.microsoft.com/office/drawing/2014/main" id="{CCD4B185-87B1-4B31-AF8B-48C2B3560729}"/>
              </a:ext>
            </a:extLst>
          </p:cNvPr>
          <p:cNvPicPr/>
          <p:nvPr/>
        </p:nvPicPr>
        <p:blipFill rotWithShape="1"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938" y="5563550"/>
            <a:ext cx="1501691" cy="687937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A04488B6-7F3D-40DF-A974-3E4F005B05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291" y="6328451"/>
            <a:ext cx="1119050" cy="42005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94B4011-A990-4847-AE66-C300A2A61B46}"/>
              </a:ext>
            </a:extLst>
          </p:cNvPr>
          <p:cNvSpPr/>
          <p:nvPr/>
        </p:nvSpPr>
        <p:spPr>
          <a:xfrm>
            <a:off x="3374978" y="430765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Outils collaboratifs les plus utilisés :</a:t>
            </a:r>
          </a:p>
        </p:txBody>
      </p:sp>
      <p:graphicFrame>
        <p:nvGraphicFramePr>
          <p:cNvPr id="22" name="Tableau 21">
            <a:extLst>
              <a:ext uri="{FF2B5EF4-FFF2-40B4-BE49-F238E27FC236}">
                <a16:creationId xmlns:a16="http://schemas.microsoft.com/office/drawing/2014/main" id="{F800E67B-1512-4601-9D0E-8135C9453C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1654632"/>
              </p:ext>
            </p:extLst>
          </p:nvPr>
        </p:nvGraphicFramePr>
        <p:xfrm>
          <a:off x="3041259" y="276861"/>
          <a:ext cx="8702518" cy="308022"/>
        </p:xfrm>
        <a:graphic>
          <a:graphicData uri="http://schemas.openxmlformats.org/drawingml/2006/table">
            <a:tbl>
              <a:tblPr/>
              <a:tblGrid>
                <a:gridCol w="8702518">
                  <a:extLst>
                    <a:ext uri="{9D8B030D-6E8A-4147-A177-3AD203B41FA5}">
                      <a16:colId xmlns:a16="http://schemas.microsoft.com/office/drawing/2014/main" val="1625790446"/>
                    </a:ext>
                  </a:extLst>
                </a:gridCol>
              </a:tblGrid>
              <a:tr h="213231">
                <a:tc>
                  <a:txBody>
                    <a:bodyPr/>
                    <a:lstStyle/>
                    <a:p>
                      <a:pPr rtl="0" fontAlgn="b"/>
                      <a:r>
                        <a:rPr lang="fr-FR" sz="1800" b="0" kern="1200" dirty="0">
                          <a:solidFill>
                            <a:srgbClr val="FFFF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Animation du réseau</a:t>
                      </a:r>
                    </a:p>
                  </a:txBody>
                  <a:tcPr marL="25276" marR="25276" marT="16851" marB="16851">
                    <a:lnL w="6350" cap="flat" cmpd="sng" algn="ctr">
                      <a:solidFill>
                        <a:srgbClr val="D0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0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0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9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2278763"/>
                  </a:ext>
                </a:extLst>
              </a:tr>
            </a:tbl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106A21C1-A058-4213-9C5B-7A2871A1C185}"/>
              </a:ext>
            </a:extLst>
          </p:cNvPr>
          <p:cNvSpPr/>
          <p:nvPr/>
        </p:nvSpPr>
        <p:spPr>
          <a:xfrm>
            <a:off x="3041259" y="724237"/>
            <a:ext cx="2239652" cy="7745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 points communs 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189CE00-6A2D-42DA-A5FE-7CF28DBB9D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035" y="1283337"/>
            <a:ext cx="862337" cy="86233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091568F-7A42-4242-AAE3-A8636A6899B6}"/>
              </a:ext>
            </a:extLst>
          </p:cNvPr>
          <p:cNvSpPr/>
          <p:nvPr/>
        </p:nvSpPr>
        <p:spPr>
          <a:xfrm>
            <a:off x="4285372" y="1310968"/>
            <a:ext cx="6132000" cy="6719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Pas d’animateur 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réseau officiel, sauf pour le réseau Cédille…</a:t>
            </a:r>
            <a:b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mais toujours </a:t>
            </a:r>
            <a:r>
              <a:rPr lang="fr-FR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ou 3 personnes « locomotives »</a:t>
            </a:r>
          </a:p>
        </p:txBody>
      </p:sp>
      <p:pic>
        <p:nvPicPr>
          <p:cNvPr id="21" name="Picture 4" descr="https://d30y9cdsu7xlg0.cloudfront.net/png/655193-200.png">
            <a:extLst>
              <a:ext uri="{FF2B5EF4-FFF2-40B4-BE49-F238E27FC236}">
                <a16:creationId xmlns:a16="http://schemas.microsoft.com/office/drawing/2014/main" id="{B7624BAA-2571-4609-B35B-3ACD0D6D4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966" y="2145674"/>
            <a:ext cx="894741" cy="894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676D9B32-4F9C-4ACF-90DA-4BF2C2808CF7}"/>
              </a:ext>
            </a:extLst>
          </p:cNvPr>
          <p:cNvSpPr txBox="1"/>
          <p:nvPr/>
        </p:nvSpPr>
        <p:spPr>
          <a:xfrm>
            <a:off x="4668177" y="2427971"/>
            <a:ext cx="5784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 rencontres régulières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: 1 fois par trimestre en moyenne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329FC59-E8B0-43F7-97A7-3DC710D3A4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217" y="2804409"/>
            <a:ext cx="1291651" cy="129165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29CCF98-0AFB-4822-BF0C-75693C510805}"/>
              </a:ext>
            </a:extLst>
          </p:cNvPr>
          <p:cNvSpPr/>
          <p:nvPr/>
        </p:nvSpPr>
        <p:spPr>
          <a:xfrm>
            <a:off x="4359449" y="3288548"/>
            <a:ext cx="40296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 </a:t>
            </a:r>
            <a:r>
              <a:rPr lang="fr-FR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échanges à distance 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1 fois/semaine</a:t>
            </a:r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801E088-B64B-4338-B112-ADA5C1A62B3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8" t="21627" r="7703" b="21843"/>
          <a:stretch/>
        </p:blipFill>
        <p:spPr>
          <a:xfrm>
            <a:off x="8294990" y="4832759"/>
            <a:ext cx="897972" cy="64633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0EE53AD-5131-46DE-96EF-3E688EA918D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50166" y="5563550"/>
            <a:ext cx="1187620" cy="4126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04D073F7-D4F3-4092-8FC8-3C4E25B14F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78163" y="5778656"/>
            <a:ext cx="921462" cy="823235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50D017C4-ED25-424D-B551-CD0D180596F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84241" y="4952434"/>
            <a:ext cx="756627" cy="788922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2D117383-AA91-4562-A1A3-43179EAE7F4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98059" y="6060610"/>
            <a:ext cx="691834" cy="652606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4284DA8C-09C9-40BB-89A9-5FF323146A99}"/>
              </a:ext>
            </a:extLst>
          </p:cNvPr>
          <p:cNvSpPr txBox="1"/>
          <p:nvPr/>
        </p:nvSpPr>
        <p:spPr>
          <a:xfrm>
            <a:off x="9504767" y="5445853"/>
            <a:ext cx="25477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Discussions</a:t>
            </a:r>
          </a:p>
          <a:p>
            <a:r>
              <a:rPr lang="fr-FR" dirty="0"/>
              <a:t>échanges d’informations </a:t>
            </a:r>
          </a:p>
          <a:p>
            <a:endParaRPr lang="fr-FR" dirty="0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29D89652-F3EE-40D1-B245-DD8BB5FB60C9}"/>
              </a:ext>
            </a:extLst>
          </p:cNvPr>
          <p:cNvSpPr txBox="1"/>
          <p:nvPr/>
        </p:nvSpPr>
        <p:spPr>
          <a:xfrm>
            <a:off x="4599625" y="6066821"/>
            <a:ext cx="2628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Stockage sur Google Drive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EBA88AFF-8E9A-4890-8626-8AC42EF07249}"/>
              </a:ext>
            </a:extLst>
          </p:cNvPr>
          <p:cNvSpPr txBox="1"/>
          <p:nvPr/>
        </p:nvSpPr>
        <p:spPr>
          <a:xfrm>
            <a:off x="4599625" y="5190282"/>
            <a:ext cx="2855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Co-rédaction</a:t>
            </a:r>
            <a:r>
              <a:rPr lang="fr-FR" dirty="0"/>
              <a:t> sur Google doc</a:t>
            </a:r>
          </a:p>
        </p:txBody>
      </p:sp>
    </p:spTree>
    <p:extLst>
      <p:ext uri="{BB962C8B-B14F-4D97-AF65-F5344CB8AC3E}">
        <p14:creationId xmlns:p14="http://schemas.microsoft.com/office/powerpoint/2010/main" val="37283617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0D9C8C0-CB08-4EBD-A802-60232FEC7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96258-C05B-4456-B033-097DAF546367}" type="slidenum">
              <a:rPr lang="fr-FR" smtClean="0"/>
              <a:pPr/>
              <a:t>11</a:t>
            </a:fld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C3B7AEF-D95E-42DE-9F24-67D0DB35B0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514" y="-1"/>
            <a:ext cx="2533732" cy="686784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4A3FA56-D0D8-489B-BAAA-B089E6DDCA25}"/>
              </a:ext>
            </a:extLst>
          </p:cNvPr>
          <p:cNvSpPr/>
          <p:nvPr/>
        </p:nvSpPr>
        <p:spPr>
          <a:xfrm>
            <a:off x="0" y="-11216"/>
            <a:ext cx="2733040" cy="6869216"/>
          </a:xfrm>
          <a:prstGeom prst="rect">
            <a:avLst/>
          </a:prstGeom>
          <a:solidFill>
            <a:srgbClr val="E5B21F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7A7B18F-EE19-43AD-B9EC-3756F4455224}"/>
              </a:ext>
            </a:extLst>
          </p:cNvPr>
          <p:cNvSpPr/>
          <p:nvPr/>
        </p:nvSpPr>
        <p:spPr>
          <a:xfrm flipH="1">
            <a:off x="2819398" y="0"/>
            <a:ext cx="45719" cy="6858000"/>
          </a:xfrm>
          <a:prstGeom prst="rect">
            <a:avLst/>
          </a:prstGeom>
          <a:solidFill>
            <a:srgbClr val="E5B21F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B22CAFD5-1A56-4554-97C9-1E046AC41F2A}"/>
              </a:ext>
            </a:extLst>
          </p:cNvPr>
          <p:cNvCxnSpPr/>
          <p:nvPr/>
        </p:nvCxnSpPr>
        <p:spPr>
          <a:xfrm>
            <a:off x="462280" y="674974"/>
            <a:ext cx="895350" cy="0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E243E8C1-EA99-4576-9BC6-F3A1DAD342DD}"/>
              </a:ext>
            </a:extLst>
          </p:cNvPr>
          <p:cNvCxnSpPr/>
          <p:nvPr/>
        </p:nvCxnSpPr>
        <p:spPr>
          <a:xfrm>
            <a:off x="1357630" y="674974"/>
            <a:ext cx="0" cy="333375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D5F8C645-9B0A-450C-8477-C436FC6A9B90}"/>
              </a:ext>
            </a:extLst>
          </p:cNvPr>
          <p:cNvCxnSpPr/>
          <p:nvPr/>
        </p:nvCxnSpPr>
        <p:spPr>
          <a:xfrm>
            <a:off x="614680" y="827374"/>
            <a:ext cx="895350" cy="0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F18E13ED-9929-4A2B-8EED-6FD118405679}"/>
              </a:ext>
            </a:extLst>
          </p:cNvPr>
          <p:cNvCxnSpPr/>
          <p:nvPr/>
        </p:nvCxnSpPr>
        <p:spPr>
          <a:xfrm>
            <a:off x="1510030" y="827374"/>
            <a:ext cx="0" cy="333375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A3283EED-AF7D-4DD5-A540-FEC383142875}"/>
              </a:ext>
            </a:extLst>
          </p:cNvPr>
          <p:cNvSpPr txBox="1"/>
          <p:nvPr/>
        </p:nvSpPr>
        <p:spPr>
          <a:xfrm>
            <a:off x="343914" y="375869"/>
            <a:ext cx="2189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Sophie, </a:t>
            </a:r>
            <a:br>
              <a:rPr lang="fr-FR" sz="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Membre de la Cordée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1F71F6D7-3839-4838-9237-6ECA5CDAD9A1}"/>
              </a:ext>
            </a:extLst>
          </p:cNvPr>
          <p:cNvPicPr/>
          <p:nvPr/>
        </p:nvPicPr>
        <p:blipFill rotWithShape="1"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938" y="5563550"/>
            <a:ext cx="1501691" cy="687937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79F54C83-872B-459F-8E6B-2FA5E27127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291" y="6328451"/>
            <a:ext cx="1119050" cy="42005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1982002-F006-4E49-98E3-63694C9AAAB8}"/>
              </a:ext>
            </a:extLst>
          </p:cNvPr>
          <p:cNvSpPr/>
          <p:nvPr/>
        </p:nvSpPr>
        <p:spPr>
          <a:xfrm>
            <a:off x="3098426" y="1846344"/>
            <a:ext cx="6096000" cy="22677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Moyens financiers :</a:t>
            </a:r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b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1" name="Tableau 20">
            <a:extLst>
              <a:ext uri="{FF2B5EF4-FFF2-40B4-BE49-F238E27FC236}">
                <a16:creationId xmlns:a16="http://schemas.microsoft.com/office/drawing/2014/main" id="{32281D18-3E62-4DD4-870D-9BFBC7BFDB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4353417"/>
              </p:ext>
            </p:extLst>
          </p:nvPr>
        </p:nvGraphicFramePr>
        <p:xfrm>
          <a:off x="3041259" y="265794"/>
          <a:ext cx="8702518" cy="308022"/>
        </p:xfrm>
        <a:graphic>
          <a:graphicData uri="http://schemas.openxmlformats.org/drawingml/2006/table">
            <a:tbl>
              <a:tblPr/>
              <a:tblGrid>
                <a:gridCol w="8702518">
                  <a:extLst>
                    <a:ext uri="{9D8B030D-6E8A-4147-A177-3AD203B41FA5}">
                      <a16:colId xmlns:a16="http://schemas.microsoft.com/office/drawing/2014/main" val="1625790446"/>
                    </a:ext>
                  </a:extLst>
                </a:gridCol>
              </a:tblGrid>
              <a:tr h="213231">
                <a:tc>
                  <a:txBody>
                    <a:bodyPr/>
                    <a:lstStyle/>
                    <a:p>
                      <a:pPr rtl="0" fontAlgn="b"/>
                      <a:r>
                        <a:rPr lang="fr-FR" sz="1800" b="0" kern="1200" dirty="0">
                          <a:solidFill>
                            <a:srgbClr val="FFFF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Les statut et moyens financiers</a:t>
                      </a:r>
                    </a:p>
                  </a:txBody>
                  <a:tcPr marL="25276" marR="25276" marT="16851" marB="16851">
                    <a:lnL w="6350" cap="flat" cmpd="sng" algn="ctr">
                      <a:solidFill>
                        <a:srgbClr val="D0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0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0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9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2278763"/>
                  </a:ext>
                </a:extLst>
              </a:tr>
            </a:tbl>
          </a:graphicData>
        </a:graphic>
      </p:graphicFrame>
      <p:sp>
        <p:nvSpPr>
          <p:cNvPr id="17" name="Rectangle 16">
            <a:extLst>
              <a:ext uri="{FF2B5EF4-FFF2-40B4-BE49-F238E27FC236}">
                <a16:creationId xmlns:a16="http://schemas.microsoft.com/office/drawing/2014/main" id="{815CF7AA-5BDF-4F09-AB9E-58463DFB20FE}"/>
              </a:ext>
            </a:extLst>
          </p:cNvPr>
          <p:cNvSpPr/>
          <p:nvPr/>
        </p:nvSpPr>
        <p:spPr>
          <a:xfrm>
            <a:off x="3041259" y="835227"/>
            <a:ext cx="2864310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 statut, le point commun :</a:t>
            </a:r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763E6655-EDE8-4FC9-A532-80FF33CCD51E}"/>
              </a:ext>
            </a:extLst>
          </p:cNvPr>
          <p:cNvSpPr txBox="1"/>
          <p:nvPr/>
        </p:nvSpPr>
        <p:spPr>
          <a:xfrm>
            <a:off x="5905569" y="827374"/>
            <a:ext cx="54508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Tous ces réseaux sont des </a:t>
            </a:r>
            <a:r>
              <a:rPr lang="fr-FR" b="1" dirty="0">
                <a:solidFill>
                  <a:schemeClr val="accent4">
                    <a:lumMod val="75000"/>
                  </a:schemeClr>
                </a:solidFill>
              </a:rPr>
              <a:t>collectifs </a:t>
            </a:r>
            <a:r>
              <a:rPr lang="fr-FR" dirty="0"/>
              <a:t>sans</a:t>
            </a:r>
            <a:r>
              <a:rPr lang="fr-FR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fr-FR" dirty="0"/>
              <a:t>statut juridique</a:t>
            </a:r>
          </a:p>
          <a:p>
            <a:endParaRPr lang="fr-FR" dirty="0"/>
          </a:p>
          <a:p>
            <a:endParaRPr lang="fr-FR" dirty="0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2409DED9-ED5A-4877-A49B-1C790BE449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5959" y="2551629"/>
            <a:ext cx="809253" cy="762821"/>
          </a:xfrm>
          <a:prstGeom prst="rect">
            <a:avLst/>
          </a:prstGeom>
        </p:spPr>
      </p:pic>
      <p:pic>
        <p:nvPicPr>
          <p:cNvPr id="24" name="Image 23" descr="Une image contenant clipart&#10;&#10;Description générée automatiquement">
            <a:extLst>
              <a:ext uri="{FF2B5EF4-FFF2-40B4-BE49-F238E27FC236}">
                <a16:creationId xmlns:a16="http://schemas.microsoft.com/office/drawing/2014/main" id="{6F4D2A58-14E0-402D-9BCF-86F02F36D9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745" y="2733219"/>
            <a:ext cx="1432199" cy="52864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32F7745-1EE4-40F0-9059-5FBFA340D07D}"/>
              </a:ext>
            </a:extLst>
          </p:cNvPr>
          <p:cNvSpPr txBox="1"/>
          <p:nvPr/>
        </p:nvSpPr>
        <p:spPr>
          <a:xfrm>
            <a:off x="5948253" y="2795546"/>
            <a:ext cx="2059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accent4">
                    <a:lumMod val="75000"/>
                  </a:schemeClr>
                </a:solidFill>
              </a:rPr>
              <a:t>Pas de financement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3589A422-4645-4639-BA83-6364D16D56DB}"/>
              </a:ext>
            </a:extLst>
          </p:cNvPr>
          <p:cNvSpPr txBox="1"/>
          <p:nvPr/>
        </p:nvSpPr>
        <p:spPr>
          <a:xfrm>
            <a:off x="5905569" y="3933407"/>
            <a:ext cx="5243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accent4">
                    <a:lumMod val="75000"/>
                  </a:schemeClr>
                </a:solidFill>
              </a:rPr>
              <a:t>Autofinancement</a:t>
            </a:r>
            <a:r>
              <a:rPr lang="fr-FR" dirty="0"/>
              <a:t> via une cotisation de 250 euros/an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29FA5D39-44E8-4790-A10C-2AD3160E6EAE}"/>
              </a:ext>
            </a:extLst>
          </p:cNvPr>
          <p:cNvSpPr txBox="1"/>
          <p:nvPr/>
        </p:nvSpPr>
        <p:spPr>
          <a:xfrm>
            <a:off x="5905569" y="5153538"/>
            <a:ext cx="6145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accent4">
                    <a:lumMod val="75000"/>
                  </a:schemeClr>
                </a:solidFill>
              </a:rPr>
              <a:t>Financement de la collectivité </a:t>
            </a:r>
            <a:r>
              <a:rPr lang="fr-FR" dirty="0"/>
              <a:t>+ Europe en fonction des actions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F8746F10-91FA-40B3-AA9C-2521C65D5D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85959" y="4926157"/>
            <a:ext cx="1160430" cy="454763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4D19D698-26AB-4150-B88D-CCB3AC2A489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88294" y="5495756"/>
            <a:ext cx="2473979" cy="477263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C77F1380-0518-419D-B9BF-1C0E3303A43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651" y="4872980"/>
            <a:ext cx="1096428" cy="615942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9E81FFF5-CB0E-47DA-9D69-9805B0E2BB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41837" y="3808426"/>
            <a:ext cx="536754" cy="558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6012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Espace réservé du contenu 10">
            <a:extLst>
              <a:ext uri="{FF2B5EF4-FFF2-40B4-BE49-F238E27FC236}">
                <a16:creationId xmlns:a16="http://schemas.microsoft.com/office/drawing/2014/main" id="{4634AD37-A317-4481-82CE-CEE36EC82C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9" r="-1542"/>
          <a:stretch/>
        </p:blipFill>
        <p:spPr>
          <a:xfrm>
            <a:off x="0" y="11216"/>
            <a:ext cx="2776582" cy="685767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F41960CB-9B83-477D-83E7-2937C691D303}"/>
              </a:ext>
            </a:extLst>
          </p:cNvPr>
          <p:cNvSpPr/>
          <p:nvPr/>
        </p:nvSpPr>
        <p:spPr>
          <a:xfrm flipH="1">
            <a:off x="2819398" y="0"/>
            <a:ext cx="45719" cy="6858000"/>
          </a:xfrm>
          <a:prstGeom prst="rect">
            <a:avLst/>
          </a:prstGeom>
          <a:solidFill>
            <a:srgbClr val="E5B21F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0E5F152-E27C-4DE5-9D26-4C9DEF4AB01B}"/>
              </a:ext>
            </a:extLst>
          </p:cNvPr>
          <p:cNvSpPr/>
          <p:nvPr/>
        </p:nvSpPr>
        <p:spPr>
          <a:xfrm>
            <a:off x="-2082" y="10889"/>
            <a:ext cx="2733040" cy="6858000"/>
          </a:xfrm>
          <a:prstGeom prst="rect">
            <a:avLst/>
          </a:prstGeom>
          <a:solidFill>
            <a:srgbClr val="E5B21F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F81AB152-D3A1-4F4F-8387-CECC235A402E}"/>
              </a:ext>
            </a:extLst>
          </p:cNvPr>
          <p:cNvPicPr/>
          <p:nvPr/>
        </p:nvPicPr>
        <p:blipFill rotWithShape="1"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938" y="5563550"/>
            <a:ext cx="1501691" cy="687937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70588D0F-5A99-49EB-8DE3-DF2DDA739A51}"/>
              </a:ext>
            </a:extLst>
          </p:cNvPr>
          <p:cNvSpPr txBox="1"/>
          <p:nvPr/>
        </p:nvSpPr>
        <p:spPr>
          <a:xfrm>
            <a:off x="191514" y="304749"/>
            <a:ext cx="2584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Babacar et Laura</a:t>
            </a:r>
            <a:br>
              <a:rPr lang="fr-FR" sz="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Membres de la Cordée République</a:t>
            </a:r>
          </a:p>
        </p:txBody>
      </p: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F37607FD-B323-4E7E-9351-C33B25177E9F}"/>
              </a:ext>
            </a:extLst>
          </p:cNvPr>
          <p:cNvCxnSpPr/>
          <p:nvPr/>
        </p:nvCxnSpPr>
        <p:spPr>
          <a:xfrm>
            <a:off x="1295400" y="766414"/>
            <a:ext cx="895350" cy="0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BB717842-F470-4B86-ACF3-4606FEE1490D}"/>
              </a:ext>
            </a:extLst>
          </p:cNvPr>
          <p:cNvCxnSpPr/>
          <p:nvPr/>
        </p:nvCxnSpPr>
        <p:spPr>
          <a:xfrm>
            <a:off x="2190750" y="766414"/>
            <a:ext cx="0" cy="333375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 16">
            <a:extLst>
              <a:ext uri="{FF2B5EF4-FFF2-40B4-BE49-F238E27FC236}">
                <a16:creationId xmlns:a16="http://schemas.microsoft.com/office/drawing/2014/main" id="{91629589-FA58-4E56-8D92-B26788FAA7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291" y="6328451"/>
            <a:ext cx="1119050" cy="420054"/>
          </a:xfrm>
          <a:prstGeom prst="rect">
            <a:avLst/>
          </a:prstGeom>
        </p:spPr>
      </p:pic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B14FC92A-655A-4104-A60C-120D432EC0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882905"/>
              </p:ext>
            </p:extLst>
          </p:nvPr>
        </p:nvGraphicFramePr>
        <p:xfrm>
          <a:off x="3041259" y="265794"/>
          <a:ext cx="8702518" cy="308022"/>
        </p:xfrm>
        <a:graphic>
          <a:graphicData uri="http://schemas.openxmlformats.org/drawingml/2006/table">
            <a:tbl>
              <a:tblPr/>
              <a:tblGrid>
                <a:gridCol w="8702518">
                  <a:extLst>
                    <a:ext uri="{9D8B030D-6E8A-4147-A177-3AD203B41FA5}">
                      <a16:colId xmlns:a16="http://schemas.microsoft.com/office/drawing/2014/main" val="1625790446"/>
                    </a:ext>
                  </a:extLst>
                </a:gridCol>
              </a:tblGrid>
              <a:tr h="213231">
                <a:tc>
                  <a:txBody>
                    <a:bodyPr/>
                    <a:lstStyle/>
                    <a:p>
                      <a:pPr rtl="0" fontAlgn="b"/>
                      <a:r>
                        <a:rPr lang="fr-FR" sz="1800" b="1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Ce qui marche</a:t>
                      </a:r>
                    </a:p>
                  </a:txBody>
                  <a:tcPr marL="25276" marR="25276" marT="16851" marB="16851">
                    <a:lnL w="6350" cap="flat" cmpd="sng" algn="ctr">
                      <a:solidFill>
                        <a:srgbClr val="D0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0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0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9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2278763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B19D8063-2EC3-4D2C-943E-71281EBA2E5A}"/>
              </a:ext>
            </a:extLst>
          </p:cNvPr>
          <p:cNvSpPr/>
          <p:nvPr/>
        </p:nvSpPr>
        <p:spPr>
          <a:xfrm>
            <a:off x="2967369" y="766414"/>
            <a:ext cx="8979847" cy="5784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br>
              <a:rPr lang="fr-F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fr-FR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sentir soutenu 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motivant, stimulant… vital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Echanger de </a:t>
            </a:r>
            <a:r>
              <a:rPr lang="fr-FR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bonnes pratiques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: gain de temps, gain d’efficacité, professionnalisme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fr-FR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Crédibilité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face aux collectivités et aux partenaires : collectif vs entreprise privée seule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fr-FR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Visibilité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des espaces, du coworking : évènements et communication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fr-FR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Recrutement d’animateurs 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qualité, pérennité éco, attractivité du réseau, vocation sociale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b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fr-FR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Site internet 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bien référencé offrant une vrai visibilité aux espaces : carte des espaces, </a:t>
            </a:r>
            <a:b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agenda partagé sur le site du réseau cédille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Grande </a:t>
            </a:r>
            <a:r>
              <a:rPr lang="fr-FR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synergie avec la collectivité 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relai d’info, partenariats, soutien financier, soutien administratif…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6F22A9B7-F48A-4EF5-BD39-C93DEB1923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5255" y="3015981"/>
            <a:ext cx="1160430" cy="45476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CD9627B-0B9D-4ACB-8A89-8106DB1556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1259" y="4073248"/>
            <a:ext cx="1160430" cy="45476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B789F393-302A-45D4-86C9-D159F35F52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91664" y="3783612"/>
            <a:ext cx="789710" cy="74439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6456CEBF-E480-4A84-8B52-45D28CBC36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1259" y="5424273"/>
            <a:ext cx="1160430" cy="454763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DD911B5-C2DA-4BB0-AC97-5376D89D1E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03941" y="5439874"/>
            <a:ext cx="1978213" cy="381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7389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0D9C8C0-CB08-4EBD-A802-60232FEC7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96258-C05B-4456-B033-097DAF546367}" type="slidenum">
              <a:rPr lang="fr-FR" smtClean="0"/>
              <a:pPr/>
              <a:t>13</a:t>
            </a:fld>
            <a:endParaRPr lang="fr-FR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F73B5206-4A83-4A2B-A692-6E429EE03A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3630"/>
            <a:ext cx="2733040" cy="685799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C35B1EC-B829-48E2-952C-1F74487726B9}"/>
              </a:ext>
            </a:extLst>
          </p:cNvPr>
          <p:cNvSpPr/>
          <p:nvPr/>
        </p:nvSpPr>
        <p:spPr>
          <a:xfrm>
            <a:off x="0" y="0"/>
            <a:ext cx="2733040" cy="6858000"/>
          </a:xfrm>
          <a:prstGeom prst="rect">
            <a:avLst/>
          </a:prstGeom>
          <a:solidFill>
            <a:srgbClr val="E5B21F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687EF8D-64CA-4171-A58C-19BBFDE160A8}"/>
              </a:ext>
            </a:extLst>
          </p:cNvPr>
          <p:cNvSpPr/>
          <p:nvPr/>
        </p:nvSpPr>
        <p:spPr>
          <a:xfrm flipH="1">
            <a:off x="2819398" y="0"/>
            <a:ext cx="45719" cy="6858000"/>
          </a:xfrm>
          <a:prstGeom prst="rect">
            <a:avLst/>
          </a:prstGeom>
          <a:solidFill>
            <a:srgbClr val="E5B21F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E51883D9-9F52-411C-BB69-B14A3930D45E}"/>
              </a:ext>
            </a:extLst>
          </p:cNvPr>
          <p:cNvSpPr txBox="1"/>
          <p:nvPr/>
        </p:nvSpPr>
        <p:spPr>
          <a:xfrm>
            <a:off x="191514" y="304749"/>
            <a:ext cx="2189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Claire, </a:t>
            </a:r>
            <a:br>
              <a:rPr lang="fr-FR" sz="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Couteau-Suisse à la Cordée</a:t>
            </a:r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AD9B3CEA-178F-4DDC-8003-1E1230EAA9A6}"/>
              </a:ext>
            </a:extLst>
          </p:cNvPr>
          <p:cNvCxnSpPr/>
          <p:nvPr/>
        </p:nvCxnSpPr>
        <p:spPr>
          <a:xfrm>
            <a:off x="1295400" y="766414"/>
            <a:ext cx="895350" cy="0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483B5E03-ED3B-4C73-80ED-3597A035775F}"/>
              </a:ext>
            </a:extLst>
          </p:cNvPr>
          <p:cNvCxnSpPr/>
          <p:nvPr/>
        </p:nvCxnSpPr>
        <p:spPr>
          <a:xfrm>
            <a:off x="2190750" y="766414"/>
            <a:ext cx="0" cy="333375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>
            <a:extLst>
              <a:ext uri="{FF2B5EF4-FFF2-40B4-BE49-F238E27FC236}">
                <a16:creationId xmlns:a16="http://schemas.microsoft.com/office/drawing/2014/main" id="{DD2B2100-9E3C-4D08-9CB7-95F79F8A21F9}"/>
              </a:ext>
            </a:extLst>
          </p:cNvPr>
          <p:cNvPicPr/>
          <p:nvPr/>
        </p:nvPicPr>
        <p:blipFill rotWithShape="1"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938" y="5563550"/>
            <a:ext cx="1501691" cy="687937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AF01513A-6709-46AC-8840-8732DD8CC7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291" y="6328451"/>
            <a:ext cx="1119050" cy="420054"/>
          </a:xfrm>
          <a:prstGeom prst="rect">
            <a:avLst/>
          </a:prstGeom>
        </p:spPr>
      </p:pic>
      <p:graphicFrame>
        <p:nvGraphicFramePr>
          <p:cNvPr id="24" name="Tableau 23">
            <a:extLst>
              <a:ext uri="{FF2B5EF4-FFF2-40B4-BE49-F238E27FC236}">
                <a16:creationId xmlns:a16="http://schemas.microsoft.com/office/drawing/2014/main" id="{A43CA2CD-BFD7-44AA-88F2-BA65D93A2A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7386113"/>
              </p:ext>
            </p:extLst>
          </p:nvPr>
        </p:nvGraphicFramePr>
        <p:xfrm>
          <a:off x="3041259" y="265794"/>
          <a:ext cx="8702518" cy="308022"/>
        </p:xfrm>
        <a:graphic>
          <a:graphicData uri="http://schemas.openxmlformats.org/drawingml/2006/table">
            <a:tbl>
              <a:tblPr/>
              <a:tblGrid>
                <a:gridCol w="8702518">
                  <a:extLst>
                    <a:ext uri="{9D8B030D-6E8A-4147-A177-3AD203B41FA5}">
                      <a16:colId xmlns:a16="http://schemas.microsoft.com/office/drawing/2014/main" val="1625790446"/>
                    </a:ext>
                  </a:extLst>
                </a:gridCol>
              </a:tblGrid>
              <a:tr h="213231">
                <a:tc>
                  <a:txBody>
                    <a:bodyPr/>
                    <a:lstStyle/>
                    <a:p>
                      <a:pPr rtl="0" fontAlgn="b"/>
                      <a:r>
                        <a:rPr lang="fr-FR" sz="1800" b="1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Ce qui n’a pas marché/ ce qui pose question</a:t>
                      </a:r>
                    </a:p>
                  </a:txBody>
                  <a:tcPr marL="25276" marR="25276" marT="16851" marB="16851">
                    <a:lnL w="6350" cap="flat" cmpd="sng" algn="ctr">
                      <a:solidFill>
                        <a:srgbClr val="D0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0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0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9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2278763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6363B5F9-5B80-40AC-8C1C-C7B3FEFADF9C}"/>
              </a:ext>
            </a:extLst>
          </p:cNvPr>
          <p:cNvSpPr/>
          <p:nvPr/>
        </p:nvSpPr>
        <p:spPr>
          <a:xfrm>
            <a:off x="3086101" y="933101"/>
            <a:ext cx="8952486" cy="5561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fr-FR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Réseaux entre </a:t>
            </a:r>
            <a:r>
              <a:rPr lang="fr-FR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coworkeurs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plusieurs espaces de bassins de vie différents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fr-FR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Mutualisation d’un outil de gestion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: pas de budget, pas de logiciel pour plusieurs structures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fr-FR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fr-FR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L’adhésion payante 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 les </a:t>
            </a:r>
            <a:r>
              <a:rPr lang="fr-FR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critères trop restrictifs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  <a:tabLst>
                <a:tab pos="457200" algn="l"/>
              </a:tabLst>
            </a:pPr>
            <a:endParaRPr lang="fr-FR" b="1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Le flou des </a:t>
            </a:r>
            <a:r>
              <a:rPr lang="fr-FR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modalités d’entrée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d’accueil et de </a:t>
            </a:r>
            <a:r>
              <a:rPr lang="fr-FR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sortie / exclusions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  <a:tabLst>
                <a:tab pos="457200" algn="l"/>
              </a:tabLst>
            </a:pPr>
            <a:endParaRPr lang="fr-FR" b="1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Les rencontres trop nombreuses centrées sur le travail, sans </a:t>
            </a:r>
            <a:r>
              <a:rPr lang="fr-FR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temps conviviaux</a:t>
            </a:r>
          </a:p>
          <a:p>
            <a:pPr lvl="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L’absence de reconnaissance, d’</a:t>
            </a:r>
            <a:r>
              <a:rPr lang="fr-FR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encouragements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de remerciements collectifs</a:t>
            </a:r>
          </a:p>
          <a:p>
            <a:pPr marL="285750" lvl="0" indent="-285750">
              <a:lnSpc>
                <a:spcPct val="107000"/>
              </a:lnSpc>
              <a:spcAft>
                <a:spcPts val="800"/>
              </a:spcAft>
              <a:buFontTx/>
              <a:buChar char="-"/>
              <a:tabLst>
                <a:tab pos="457200" algn="l"/>
              </a:tabLst>
            </a:pPr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L’absence de </a:t>
            </a:r>
            <a:r>
              <a:rPr lang="fr-FR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projet communs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concrets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50870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0D9C8C0-CB08-4EBD-A802-60232FEC7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96258-C05B-4456-B033-097DAF546367}" type="slidenum">
              <a:rPr lang="fr-FR" smtClean="0"/>
              <a:pPr/>
              <a:t>14</a:t>
            </a:fld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C3B7AEF-D95E-42DE-9F24-67D0DB35B0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514" y="-1"/>
            <a:ext cx="2533732" cy="686784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4A3FA56-D0D8-489B-BAAA-B089E6DDCA25}"/>
              </a:ext>
            </a:extLst>
          </p:cNvPr>
          <p:cNvSpPr/>
          <p:nvPr/>
        </p:nvSpPr>
        <p:spPr>
          <a:xfrm>
            <a:off x="0" y="-11216"/>
            <a:ext cx="2733040" cy="6869216"/>
          </a:xfrm>
          <a:prstGeom prst="rect">
            <a:avLst/>
          </a:prstGeom>
          <a:solidFill>
            <a:srgbClr val="E5B21F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7A7B18F-EE19-43AD-B9EC-3756F4455224}"/>
              </a:ext>
            </a:extLst>
          </p:cNvPr>
          <p:cNvSpPr/>
          <p:nvPr/>
        </p:nvSpPr>
        <p:spPr>
          <a:xfrm flipH="1">
            <a:off x="2819398" y="0"/>
            <a:ext cx="45719" cy="6858000"/>
          </a:xfrm>
          <a:prstGeom prst="rect">
            <a:avLst/>
          </a:prstGeom>
          <a:solidFill>
            <a:srgbClr val="E5B21F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B22CAFD5-1A56-4554-97C9-1E046AC41F2A}"/>
              </a:ext>
            </a:extLst>
          </p:cNvPr>
          <p:cNvCxnSpPr/>
          <p:nvPr/>
        </p:nvCxnSpPr>
        <p:spPr>
          <a:xfrm>
            <a:off x="462280" y="674974"/>
            <a:ext cx="895350" cy="0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E243E8C1-EA99-4576-9BC6-F3A1DAD342DD}"/>
              </a:ext>
            </a:extLst>
          </p:cNvPr>
          <p:cNvCxnSpPr/>
          <p:nvPr/>
        </p:nvCxnSpPr>
        <p:spPr>
          <a:xfrm>
            <a:off x="1357630" y="674974"/>
            <a:ext cx="0" cy="333375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D5F8C645-9B0A-450C-8477-C436FC6A9B90}"/>
              </a:ext>
            </a:extLst>
          </p:cNvPr>
          <p:cNvCxnSpPr/>
          <p:nvPr/>
        </p:nvCxnSpPr>
        <p:spPr>
          <a:xfrm>
            <a:off x="614680" y="827374"/>
            <a:ext cx="895350" cy="0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F18E13ED-9929-4A2B-8EED-6FD118405679}"/>
              </a:ext>
            </a:extLst>
          </p:cNvPr>
          <p:cNvCxnSpPr/>
          <p:nvPr/>
        </p:nvCxnSpPr>
        <p:spPr>
          <a:xfrm>
            <a:off x="1510030" y="827374"/>
            <a:ext cx="0" cy="333375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A3283EED-AF7D-4DD5-A540-FEC383142875}"/>
              </a:ext>
            </a:extLst>
          </p:cNvPr>
          <p:cNvSpPr txBox="1"/>
          <p:nvPr/>
        </p:nvSpPr>
        <p:spPr>
          <a:xfrm>
            <a:off x="343914" y="375869"/>
            <a:ext cx="2189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Sophie, </a:t>
            </a:r>
            <a:br>
              <a:rPr lang="fr-FR" sz="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Membre de la Cordée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1F71F6D7-3839-4838-9237-6ECA5CDAD9A1}"/>
              </a:ext>
            </a:extLst>
          </p:cNvPr>
          <p:cNvPicPr/>
          <p:nvPr/>
        </p:nvPicPr>
        <p:blipFill rotWithShape="1"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938" y="5563550"/>
            <a:ext cx="1501691" cy="687937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79F54C83-872B-459F-8E6B-2FA5E27127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291" y="6328451"/>
            <a:ext cx="1119050" cy="420054"/>
          </a:xfrm>
          <a:prstGeom prst="rect">
            <a:avLst/>
          </a:prstGeom>
        </p:spPr>
      </p:pic>
      <p:graphicFrame>
        <p:nvGraphicFramePr>
          <p:cNvPr id="21" name="Tableau 20">
            <a:extLst>
              <a:ext uri="{FF2B5EF4-FFF2-40B4-BE49-F238E27FC236}">
                <a16:creationId xmlns:a16="http://schemas.microsoft.com/office/drawing/2014/main" id="{32281D18-3E62-4DD4-870D-9BFBC7BFDB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5062708"/>
              </p:ext>
            </p:extLst>
          </p:nvPr>
        </p:nvGraphicFramePr>
        <p:xfrm>
          <a:off x="3041259" y="285622"/>
          <a:ext cx="8702518" cy="308022"/>
        </p:xfrm>
        <a:graphic>
          <a:graphicData uri="http://schemas.openxmlformats.org/drawingml/2006/table">
            <a:tbl>
              <a:tblPr/>
              <a:tblGrid>
                <a:gridCol w="8702518">
                  <a:extLst>
                    <a:ext uri="{9D8B030D-6E8A-4147-A177-3AD203B41FA5}">
                      <a16:colId xmlns:a16="http://schemas.microsoft.com/office/drawing/2014/main" val="1625790446"/>
                    </a:ext>
                  </a:extLst>
                </a:gridCol>
              </a:tblGrid>
              <a:tr h="288194">
                <a:tc>
                  <a:txBody>
                    <a:bodyPr/>
                    <a:lstStyle/>
                    <a:p>
                      <a:pPr rtl="0" fontAlgn="b"/>
                      <a:r>
                        <a:rPr lang="fr-FR" sz="1800" b="1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Conseils et préconisations</a:t>
                      </a:r>
                    </a:p>
                  </a:txBody>
                  <a:tcPr marL="25276" marR="25276" marT="16851" marB="16851">
                    <a:lnL w="6350" cap="flat" cmpd="sng" algn="ctr">
                      <a:solidFill>
                        <a:srgbClr val="D0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0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0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9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2278763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30E4F411-3084-4D10-98D0-BEFC5BC4CEC3}"/>
              </a:ext>
            </a:extLst>
          </p:cNvPr>
          <p:cNvSpPr/>
          <p:nvPr/>
        </p:nvSpPr>
        <p:spPr>
          <a:xfrm>
            <a:off x="3038979" y="674974"/>
            <a:ext cx="8961507" cy="59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fr-FR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Favoriser l’implication collective 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posture, outils, animation - se former si besoin (</a:t>
            </a:r>
            <a:r>
              <a:rPr lang="fr-FR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animacoop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les colibris etc.)</a:t>
            </a:r>
          </a:p>
          <a:p>
            <a:pPr lvl="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endParaRPr lang="fr-FR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fr-FR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Définir le périmètre du réseau 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Qui (caractéristiques, valeurs des membres, partenaires ) ? Pourquoi (objectifs personnels et collectifs)? Pour quoi (actions)? Comment (</a:t>
            </a:r>
            <a:r>
              <a:rPr lang="fr-FR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statut,gouvernance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outils, process)?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endParaRPr lang="fr-FR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Prioriser l’entre-aide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le partage, l’enrichissement de chacun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Garantir la </a:t>
            </a:r>
            <a:r>
              <a:rPr lang="fr-FR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convivialité 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 choisir </a:t>
            </a:r>
            <a:r>
              <a:rPr lang="fr-FR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 personnes 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plus que les espaces : valeurs, feeling, envie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Permettre </a:t>
            </a:r>
            <a:r>
              <a:rPr lang="fr-FR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plusieurs niveaux d’implication 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mais définir un « palier minimum » (venir au moins au réunion, relayer les infos etc.) si pas de soutien : désengagement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Commencer simple, </a:t>
            </a:r>
            <a:r>
              <a:rPr lang="fr-FR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rester souple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expérimenter et évoluer pas à pas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Requestionner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régulièrement le périmètre du réseau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Faciliter la </a:t>
            </a:r>
            <a:r>
              <a:rPr lang="fr-FR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complémentarité avec d’autres réseaux 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 territoire et </a:t>
            </a:r>
            <a:r>
              <a:rPr lang="fr-FR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s’y impliquer</a:t>
            </a:r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545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7D6C60F9-2D40-4735-BD2D-92158BCAC4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7042050"/>
              </p:ext>
            </p:extLst>
          </p:nvPr>
        </p:nvGraphicFramePr>
        <p:xfrm>
          <a:off x="3041259" y="265794"/>
          <a:ext cx="8702518" cy="308022"/>
        </p:xfrm>
        <a:graphic>
          <a:graphicData uri="http://schemas.openxmlformats.org/drawingml/2006/table">
            <a:tbl>
              <a:tblPr/>
              <a:tblGrid>
                <a:gridCol w="8702518">
                  <a:extLst>
                    <a:ext uri="{9D8B030D-6E8A-4147-A177-3AD203B41FA5}">
                      <a16:colId xmlns:a16="http://schemas.microsoft.com/office/drawing/2014/main" val="1625790446"/>
                    </a:ext>
                  </a:extLst>
                </a:gridCol>
              </a:tblGrid>
              <a:tr h="213231">
                <a:tc>
                  <a:txBody>
                    <a:bodyPr/>
                    <a:lstStyle/>
                    <a:p>
                      <a:pPr rtl="0" fontAlgn="b"/>
                      <a:r>
                        <a:rPr lang="fr-FR" sz="1800" b="0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Les réseaux analysés</a:t>
                      </a:r>
                    </a:p>
                  </a:txBody>
                  <a:tcPr marL="25276" marR="25276" marT="16851" marB="16851">
                    <a:lnL w="6350" cap="flat" cmpd="sng" algn="ctr">
                      <a:solidFill>
                        <a:srgbClr val="D0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0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0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9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2278763"/>
                  </a:ext>
                </a:extLst>
              </a:tr>
            </a:tbl>
          </a:graphicData>
        </a:graphic>
      </p:graphicFrame>
      <p:pic>
        <p:nvPicPr>
          <p:cNvPr id="12" name="Image 11">
            <a:extLst>
              <a:ext uri="{FF2B5EF4-FFF2-40B4-BE49-F238E27FC236}">
                <a16:creationId xmlns:a16="http://schemas.microsoft.com/office/drawing/2014/main" id="{05E33ECC-3F8F-47BD-BEE8-21E1A6D781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73304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7143F5B-E40C-499A-8E8B-E7EDFE7E0CF9}"/>
              </a:ext>
            </a:extLst>
          </p:cNvPr>
          <p:cNvSpPr/>
          <p:nvPr/>
        </p:nvSpPr>
        <p:spPr>
          <a:xfrm>
            <a:off x="0" y="0"/>
            <a:ext cx="2733040" cy="6858000"/>
          </a:xfrm>
          <a:prstGeom prst="rect">
            <a:avLst/>
          </a:prstGeom>
          <a:solidFill>
            <a:srgbClr val="E5B21F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C9474EE-1C29-41BC-B5A0-824F69D3A00D}"/>
              </a:ext>
            </a:extLst>
          </p:cNvPr>
          <p:cNvSpPr/>
          <p:nvPr/>
        </p:nvSpPr>
        <p:spPr>
          <a:xfrm flipH="1">
            <a:off x="2819398" y="0"/>
            <a:ext cx="45719" cy="6858000"/>
          </a:xfrm>
          <a:prstGeom prst="rect">
            <a:avLst/>
          </a:prstGeom>
          <a:solidFill>
            <a:srgbClr val="E5B21F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553AC00-7BD2-459A-9428-A97304384BAF}"/>
              </a:ext>
            </a:extLst>
          </p:cNvPr>
          <p:cNvSpPr txBox="1"/>
          <p:nvPr/>
        </p:nvSpPr>
        <p:spPr>
          <a:xfrm>
            <a:off x="191514" y="304749"/>
            <a:ext cx="2189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Cécile, </a:t>
            </a:r>
            <a:br>
              <a:rPr lang="fr-FR" sz="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Couteau-Suisse à la Cordée</a:t>
            </a:r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2AA5E8D0-A4F6-48B8-AD35-EE6940E5C012}"/>
              </a:ext>
            </a:extLst>
          </p:cNvPr>
          <p:cNvCxnSpPr/>
          <p:nvPr/>
        </p:nvCxnSpPr>
        <p:spPr>
          <a:xfrm>
            <a:off x="1295400" y="766414"/>
            <a:ext cx="895350" cy="0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92BD6B9A-5FD7-4048-BC66-F88901042AE3}"/>
              </a:ext>
            </a:extLst>
          </p:cNvPr>
          <p:cNvCxnSpPr/>
          <p:nvPr/>
        </p:nvCxnSpPr>
        <p:spPr>
          <a:xfrm>
            <a:off x="2190750" y="766414"/>
            <a:ext cx="0" cy="333375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Image 18">
            <a:extLst>
              <a:ext uri="{FF2B5EF4-FFF2-40B4-BE49-F238E27FC236}">
                <a16:creationId xmlns:a16="http://schemas.microsoft.com/office/drawing/2014/main" id="{CCD4B185-87B1-4B31-AF8B-48C2B3560729}"/>
              </a:ext>
            </a:extLst>
          </p:cNvPr>
          <p:cNvPicPr/>
          <p:nvPr/>
        </p:nvPicPr>
        <p:blipFill rotWithShape="1"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938" y="5563550"/>
            <a:ext cx="1501691" cy="687937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A04488B6-7F3D-40DF-A974-3E4F005B05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291" y="6328451"/>
            <a:ext cx="1119050" cy="42005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60BA391-25BA-4326-8BF0-C0485937D9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0801" y="1615849"/>
            <a:ext cx="1181083" cy="111331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7713D67-7133-47C7-8150-1C220DA2AF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70199" y="1612222"/>
            <a:ext cx="918223" cy="95621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1DFE903-D8D1-4F44-B7A8-FDD52E7789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97328" y="2618889"/>
            <a:ext cx="1425669" cy="28026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762ECF7-116E-434E-AAE3-3786B100F39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13204" y="5655597"/>
            <a:ext cx="1716938" cy="672854"/>
          </a:xfrm>
          <a:prstGeom prst="rect">
            <a:avLst/>
          </a:prstGeom>
        </p:spPr>
      </p:pic>
      <p:pic>
        <p:nvPicPr>
          <p:cNvPr id="10" name="Image 9" descr="Une image contenant clipart&#10;&#10;Description générée automatiquement">
            <a:extLst>
              <a:ext uri="{FF2B5EF4-FFF2-40B4-BE49-F238E27FC236}">
                <a16:creationId xmlns:a16="http://schemas.microsoft.com/office/drawing/2014/main" id="{6F9D5744-B62A-4A31-AC28-24B39B1A7C9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751" y="3647740"/>
            <a:ext cx="1713181" cy="63235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C3A6EF8-FA93-4E1C-86E5-9517968A841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14179" y="3768040"/>
            <a:ext cx="1978213" cy="381624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58083C49-4B5C-4454-AB93-D66DC712E9F0}"/>
              </a:ext>
            </a:extLst>
          </p:cNvPr>
          <p:cNvSpPr txBox="1"/>
          <p:nvPr/>
        </p:nvSpPr>
        <p:spPr>
          <a:xfrm>
            <a:off x="3041259" y="798770"/>
            <a:ext cx="3051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accent4">
                    <a:lumMod val="50000"/>
                  </a:schemeClr>
                </a:solidFill>
              </a:rPr>
              <a:t>Réseaux initiés par la Cordée :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CF90CB49-10ED-47E2-8D4B-B4C99C896031}"/>
              </a:ext>
            </a:extLst>
          </p:cNvPr>
          <p:cNvSpPr txBox="1"/>
          <p:nvPr/>
        </p:nvSpPr>
        <p:spPr>
          <a:xfrm>
            <a:off x="3061249" y="4931545"/>
            <a:ext cx="1696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Autres réseaux :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9515D7B0-E018-4FD2-BC09-257DD963B3F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7328" y="5366677"/>
            <a:ext cx="1774194" cy="99669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E449C353-7EA1-4475-BA56-F3AFB3EA14B5}"/>
              </a:ext>
            </a:extLst>
          </p:cNvPr>
          <p:cNvSpPr txBox="1"/>
          <p:nvPr/>
        </p:nvSpPr>
        <p:spPr>
          <a:xfrm>
            <a:off x="4709456" y="1568444"/>
            <a:ext cx="219900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12 espaces</a:t>
            </a:r>
            <a:br>
              <a:rPr lang="fr-FR" sz="1600" dirty="0"/>
            </a:br>
            <a:r>
              <a:rPr lang="fr-FR" sz="1600" dirty="0"/>
              <a:t>Uniquement coworking</a:t>
            </a:r>
            <a:br>
              <a:rPr lang="fr-FR" sz="1600" dirty="0"/>
            </a:br>
            <a:r>
              <a:rPr lang="fr-FR" sz="1600" dirty="0"/>
              <a:t>Privé – publics - mixtes</a:t>
            </a:r>
            <a:br>
              <a:rPr lang="fr-FR" sz="1600" dirty="0"/>
            </a:br>
            <a:r>
              <a:rPr lang="fr-FR" sz="1600" dirty="0"/>
              <a:t>Urbains et périurbain</a:t>
            </a:r>
          </a:p>
          <a:p>
            <a:r>
              <a:rPr lang="fr-FR" sz="1600" dirty="0"/>
              <a:t>2016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292EE5CA-304E-4D3A-9238-EF79C20B5678}"/>
              </a:ext>
            </a:extLst>
          </p:cNvPr>
          <p:cNvSpPr txBox="1"/>
          <p:nvPr/>
        </p:nvSpPr>
        <p:spPr>
          <a:xfrm>
            <a:off x="9572069" y="1605314"/>
            <a:ext cx="213712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6 espaces</a:t>
            </a:r>
            <a:br>
              <a:rPr lang="fr-FR" sz="1600" dirty="0"/>
            </a:br>
            <a:r>
              <a:rPr lang="fr-FR" sz="1600" dirty="0"/>
              <a:t>Uniquement coworking</a:t>
            </a:r>
            <a:br>
              <a:rPr lang="fr-FR" sz="1600" dirty="0"/>
            </a:br>
            <a:r>
              <a:rPr lang="fr-FR" sz="1600" dirty="0"/>
              <a:t>Privé – associatifs</a:t>
            </a:r>
            <a:br>
              <a:rPr lang="fr-FR" sz="1600" dirty="0"/>
            </a:br>
            <a:r>
              <a:rPr lang="fr-FR" sz="1600" dirty="0"/>
              <a:t>Ruraux essentiellement</a:t>
            </a:r>
            <a:br>
              <a:rPr lang="fr-FR" sz="1600" dirty="0"/>
            </a:br>
            <a:r>
              <a:rPr lang="fr-FR" sz="1600" dirty="0"/>
              <a:t>2017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46BB20E1-7CC6-4CED-9C55-9C0F912D13CA}"/>
              </a:ext>
            </a:extLst>
          </p:cNvPr>
          <p:cNvSpPr txBox="1"/>
          <p:nvPr/>
        </p:nvSpPr>
        <p:spPr>
          <a:xfrm>
            <a:off x="4709456" y="3325134"/>
            <a:ext cx="213712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10 espaces</a:t>
            </a:r>
            <a:br>
              <a:rPr lang="fr-FR" sz="1600" dirty="0"/>
            </a:br>
            <a:r>
              <a:rPr lang="fr-FR" sz="1600" dirty="0"/>
              <a:t>Uniquement coworking</a:t>
            </a:r>
            <a:br>
              <a:rPr lang="fr-FR" sz="1600" dirty="0"/>
            </a:br>
            <a:r>
              <a:rPr lang="fr-FR" sz="1600" dirty="0"/>
              <a:t>Privé - associatifs</a:t>
            </a:r>
            <a:br>
              <a:rPr lang="fr-FR" sz="1600" dirty="0"/>
            </a:br>
            <a:r>
              <a:rPr lang="fr-FR" sz="1600" dirty="0"/>
              <a:t>Urbains et ruraux</a:t>
            </a:r>
            <a:br>
              <a:rPr lang="fr-FR" sz="1600" dirty="0"/>
            </a:br>
            <a:r>
              <a:rPr lang="fr-FR" sz="1600" dirty="0"/>
              <a:t>2018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164A49FC-4DDE-48D6-8DBC-D10E94C3A95C}"/>
              </a:ext>
            </a:extLst>
          </p:cNvPr>
          <p:cNvSpPr txBox="1"/>
          <p:nvPr/>
        </p:nvSpPr>
        <p:spPr>
          <a:xfrm>
            <a:off x="4757932" y="5278929"/>
            <a:ext cx="25044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17 espaces</a:t>
            </a:r>
            <a:br>
              <a:rPr lang="fr-FR" sz="1600" dirty="0"/>
            </a:br>
            <a:r>
              <a:rPr lang="fr-FR" sz="1600" dirty="0"/>
              <a:t>Coworking, EPN, fablab…</a:t>
            </a:r>
            <a:br>
              <a:rPr lang="fr-FR" sz="1600" dirty="0"/>
            </a:br>
            <a:r>
              <a:rPr lang="fr-FR" sz="1600" dirty="0"/>
              <a:t>Privé – publics - mixtes</a:t>
            </a:r>
            <a:br>
              <a:rPr lang="fr-FR" sz="1600" dirty="0"/>
            </a:br>
            <a:r>
              <a:rPr lang="fr-FR" sz="1600" dirty="0"/>
              <a:t>Ruraux essentiellement</a:t>
            </a:r>
            <a:br>
              <a:rPr lang="fr-FR" sz="1600" dirty="0"/>
            </a:br>
            <a:r>
              <a:rPr lang="fr-FR" sz="1600" dirty="0"/>
              <a:t>2012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5F8972F9-A0B9-4306-9AD8-156989719836}"/>
              </a:ext>
            </a:extLst>
          </p:cNvPr>
          <p:cNvSpPr txBox="1"/>
          <p:nvPr/>
        </p:nvSpPr>
        <p:spPr>
          <a:xfrm>
            <a:off x="9572069" y="3358687"/>
            <a:ext cx="213712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? espaces</a:t>
            </a:r>
            <a:br>
              <a:rPr lang="fr-FR" sz="1600" dirty="0"/>
            </a:br>
            <a:r>
              <a:rPr lang="fr-FR" sz="1600" dirty="0"/>
              <a:t>Uniquement coworking</a:t>
            </a:r>
            <a:br>
              <a:rPr lang="fr-FR" sz="1600" dirty="0"/>
            </a:br>
            <a:r>
              <a:rPr lang="fr-FR" sz="1600" dirty="0"/>
              <a:t>Privé – associatifs</a:t>
            </a:r>
            <a:br>
              <a:rPr lang="fr-FR" sz="1600" dirty="0"/>
            </a:br>
            <a:r>
              <a:rPr lang="fr-FR" sz="1600" dirty="0"/>
              <a:t>Urbains et périurbain</a:t>
            </a:r>
          </a:p>
          <a:p>
            <a:r>
              <a:rPr lang="fr-FR" sz="1600" dirty="0"/>
              <a:t>2015</a:t>
            </a:r>
          </a:p>
        </p:txBody>
      </p:sp>
    </p:spTree>
    <p:extLst>
      <p:ext uri="{BB962C8B-B14F-4D97-AF65-F5344CB8AC3E}">
        <p14:creationId xmlns:p14="http://schemas.microsoft.com/office/powerpoint/2010/main" val="36998774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AC3B7AEF-D95E-42DE-9F24-67D0DB35B0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514" y="-1"/>
            <a:ext cx="2533732" cy="686784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4A3FA56-D0D8-489B-BAAA-B089E6DDCA25}"/>
              </a:ext>
            </a:extLst>
          </p:cNvPr>
          <p:cNvSpPr/>
          <p:nvPr/>
        </p:nvSpPr>
        <p:spPr>
          <a:xfrm>
            <a:off x="0" y="-11216"/>
            <a:ext cx="2733040" cy="6869216"/>
          </a:xfrm>
          <a:prstGeom prst="rect">
            <a:avLst/>
          </a:prstGeom>
          <a:solidFill>
            <a:srgbClr val="E5B21F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7A7B18F-EE19-43AD-B9EC-3756F4455224}"/>
              </a:ext>
            </a:extLst>
          </p:cNvPr>
          <p:cNvSpPr/>
          <p:nvPr/>
        </p:nvSpPr>
        <p:spPr>
          <a:xfrm flipH="1">
            <a:off x="2819398" y="0"/>
            <a:ext cx="45719" cy="6858000"/>
          </a:xfrm>
          <a:prstGeom prst="rect">
            <a:avLst/>
          </a:prstGeom>
          <a:solidFill>
            <a:srgbClr val="E5B21F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B22CAFD5-1A56-4554-97C9-1E046AC41F2A}"/>
              </a:ext>
            </a:extLst>
          </p:cNvPr>
          <p:cNvCxnSpPr/>
          <p:nvPr/>
        </p:nvCxnSpPr>
        <p:spPr>
          <a:xfrm>
            <a:off x="462280" y="674974"/>
            <a:ext cx="895350" cy="0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E243E8C1-EA99-4576-9BC6-F3A1DAD342DD}"/>
              </a:ext>
            </a:extLst>
          </p:cNvPr>
          <p:cNvCxnSpPr/>
          <p:nvPr/>
        </p:nvCxnSpPr>
        <p:spPr>
          <a:xfrm>
            <a:off x="1357630" y="674974"/>
            <a:ext cx="0" cy="333375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D5F8C645-9B0A-450C-8477-C436FC6A9B90}"/>
              </a:ext>
            </a:extLst>
          </p:cNvPr>
          <p:cNvCxnSpPr/>
          <p:nvPr/>
        </p:nvCxnSpPr>
        <p:spPr>
          <a:xfrm>
            <a:off x="614680" y="827374"/>
            <a:ext cx="895350" cy="0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F18E13ED-9929-4A2B-8EED-6FD118405679}"/>
              </a:ext>
            </a:extLst>
          </p:cNvPr>
          <p:cNvCxnSpPr/>
          <p:nvPr/>
        </p:nvCxnSpPr>
        <p:spPr>
          <a:xfrm>
            <a:off x="1510030" y="827374"/>
            <a:ext cx="0" cy="333375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A3283EED-AF7D-4DD5-A540-FEC383142875}"/>
              </a:ext>
            </a:extLst>
          </p:cNvPr>
          <p:cNvSpPr txBox="1"/>
          <p:nvPr/>
        </p:nvSpPr>
        <p:spPr>
          <a:xfrm>
            <a:off x="343914" y="375869"/>
            <a:ext cx="2189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Sophie, </a:t>
            </a:r>
            <a:br>
              <a:rPr lang="fr-FR" sz="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Membre de la Cordée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1F71F6D7-3839-4838-9237-6ECA5CDAD9A1}"/>
              </a:ext>
            </a:extLst>
          </p:cNvPr>
          <p:cNvPicPr/>
          <p:nvPr/>
        </p:nvPicPr>
        <p:blipFill rotWithShape="1"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938" y="5563550"/>
            <a:ext cx="1501691" cy="687937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79F54C83-872B-459F-8E6B-2FA5E27127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291" y="6328451"/>
            <a:ext cx="1119050" cy="42005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ABE60E2-0CF3-4A14-BD67-4EE1486BCE5D}"/>
              </a:ext>
            </a:extLst>
          </p:cNvPr>
          <p:cNvSpPr/>
          <p:nvPr/>
        </p:nvSpPr>
        <p:spPr>
          <a:xfrm>
            <a:off x="3038978" y="827374"/>
            <a:ext cx="8094835" cy="525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Points communs :</a:t>
            </a:r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 </a:t>
            </a:r>
            <a:r>
              <a:rPr lang="fr-FR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Pérenniser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les espaces de coworking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 Sortir de l’isolement, </a:t>
            </a:r>
            <a:r>
              <a:rPr lang="fr-FR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s’entraider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entre animateurs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 </a:t>
            </a:r>
            <a:r>
              <a:rPr lang="fr-FR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Faire connaitre 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 coworking et ses avantages localement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 Gagner en </a:t>
            </a:r>
            <a:r>
              <a:rPr lang="fr-FR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crédibilité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face aux collectivités et enjeux nationaux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br>
              <a:rPr lang="fr-FR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fr-FR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Favoriser les </a:t>
            </a:r>
            <a:r>
              <a:rPr lang="fr-FR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liens entre les </a:t>
            </a:r>
            <a:r>
              <a:rPr lang="fr-FR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coworkers</a:t>
            </a:r>
            <a:r>
              <a:rPr lang="fr-FR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 différents espaces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b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Être un </a:t>
            </a:r>
            <a:r>
              <a:rPr lang="fr-FR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relai d’information de la vie locale 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services publics, sociaux, culturels,…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7" name="Tableau 16">
            <a:extLst>
              <a:ext uri="{FF2B5EF4-FFF2-40B4-BE49-F238E27FC236}">
                <a16:creationId xmlns:a16="http://schemas.microsoft.com/office/drawing/2014/main" id="{401185A6-22C9-4517-9AB8-DCC36F84D1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6274199"/>
              </p:ext>
            </p:extLst>
          </p:nvPr>
        </p:nvGraphicFramePr>
        <p:xfrm>
          <a:off x="3041259" y="265794"/>
          <a:ext cx="8702518" cy="308022"/>
        </p:xfrm>
        <a:graphic>
          <a:graphicData uri="http://schemas.openxmlformats.org/drawingml/2006/table">
            <a:tbl>
              <a:tblPr/>
              <a:tblGrid>
                <a:gridCol w="8702518">
                  <a:extLst>
                    <a:ext uri="{9D8B030D-6E8A-4147-A177-3AD203B41FA5}">
                      <a16:colId xmlns:a16="http://schemas.microsoft.com/office/drawing/2014/main" val="1625790446"/>
                    </a:ext>
                  </a:extLst>
                </a:gridCol>
              </a:tblGrid>
              <a:tr h="213231">
                <a:tc>
                  <a:txBody>
                    <a:bodyPr/>
                    <a:lstStyle/>
                    <a:p>
                      <a:pPr rtl="0" fontAlgn="b"/>
                      <a:r>
                        <a:rPr lang="fr-FR" sz="1800" b="0" kern="1200" dirty="0">
                          <a:solidFill>
                            <a:srgbClr val="FFFF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Les objectifs de ces réseaux</a:t>
                      </a:r>
                    </a:p>
                  </a:txBody>
                  <a:tcPr marL="25276" marR="25276" marT="16851" marB="16851">
                    <a:lnL w="6350" cap="flat" cmpd="sng" algn="ctr">
                      <a:solidFill>
                        <a:srgbClr val="D0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0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0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9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2278763"/>
                  </a:ext>
                </a:extLst>
              </a:tr>
            </a:tbl>
          </a:graphicData>
        </a:graphic>
      </p:graphicFrame>
      <p:sp>
        <p:nvSpPr>
          <p:cNvPr id="21" name="ZoneTexte 20">
            <a:extLst>
              <a:ext uri="{FF2B5EF4-FFF2-40B4-BE49-F238E27FC236}">
                <a16:creationId xmlns:a16="http://schemas.microsoft.com/office/drawing/2014/main" id="{C30E3379-38A0-42CF-BE99-E1B3FCDCB378}"/>
              </a:ext>
            </a:extLst>
          </p:cNvPr>
          <p:cNvSpPr txBox="1"/>
          <p:nvPr/>
        </p:nvSpPr>
        <p:spPr>
          <a:xfrm>
            <a:off x="3028599" y="3249253"/>
            <a:ext cx="1925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Les particularités :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134DC670-E6E4-414C-94E5-0AA43AEB72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5156" y="3779714"/>
            <a:ext cx="417546" cy="434824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73F7B2E7-D5BB-4DF0-8459-11A856F09F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5156" y="4871887"/>
            <a:ext cx="1079066" cy="422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7223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0D9C8C0-CB08-4EBD-A802-60232FEC7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96258-C05B-4456-B033-097DAF546367}" type="slidenum">
              <a:rPr lang="fr-FR" smtClean="0"/>
              <a:pPr/>
              <a:t>4</a:t>
            </a:fld>
            <a:endParaRPr lang="fr-FR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F73B5206-4A83-4A2B-A692-6E429EE03A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3630"/>
            <a:ext cx="2733040" cy="685799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C35B1EC-B829-48E2-952C-1F74487726B9}"/>
              </a:ext>
            </a:extLst>
          </p:cNvPr>
          <p:cNvSpPr/>
          <p:nvPr/>
        </p:nvSpPr>
        <p:spPr>
          <a:xfrm>
            <a:off x="0" y="0"/>
            <a:ext cx="2733040" cy="6858000"/>
          </a:xfrm>
          <a:prstGeom prst="rect">
            <a:avLst/>
          </a:prstGeom>
          <a:solidFill>
            <a:srgbClr val="E5B21F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687EF8D-64CA-4171-A58C-19BBFDE160A8}"/>
              </a:ext>
            </a:extLst>
          </p:cNvPr>
          <p:cNvSpPr/>
          <p:nvPr/>
        </p:nvSpPr>
        <p:spPr>
          <a:xfrm flipH="1">
            <a:off x="2819398" y="0"/>
            <a:ext cx="45719" cy="6858000"/>
          </a:xfrm>
          <a:prstGeom prst="rect">
            <a:avLst/>
          </a:prstGeom>
          <a:solidFill>
            <a:srgbClr val="E5B21F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E51883D9-9F52-411C-BB69-B14A3930D45E}"/>
              </a:ext>
            </a:extLst>
          </p:cNvPr>
          <p:cNvSpPr txBox="1"/>
          <p:nvPr/>
        </p:nvSpPr>
        <p:spPr>
          <a:xfrm>
            <a:off x="191514" y="304749"/>
            <a:ext cx="2189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Claire, </a:t>
            </a:r>
            <a:br>
              <a:rPr lang="fr-FR" sz="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Couteau-Suisse à la Cordée</a:t>
            </a:r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AD9B3CEA-178F-4DDC-8003-1E1230EAA9A6}"/>
              </a:ext>
            </a:extLst>
          </p:cNvPr>
          <p:cNvCxnSpPr/>
          <p:nvPr/>
        </p:nvCxnSpPr>
        <p:spPr>
          <a:xfrm>
            <a:off x="1295400" y="766414"/>
            <a:ext cx="895350" cy="0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483B5E03-ED3B-4C73-80ED-3597A035775F}"/>
              </a:ext>
            </a:extLst>
          </p:cNvPr>
          <p:cNvCxnSpPr/>
          <p:nvPr/>
        </p:nvCxnSpPr>
        <p:spPr>
          <a:xfrm>
            <a:off x="2190750" y="766414"/>
            <a:ext cx="0" cy="333375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>
            <a:extLst>
              <a:ext uri="{FF2B5EF4-FFF2-40B4-BE49-F238E27FC236}">
                <a16:creationId xmlns:a16="http://schemas.microsoft.com/office/drawing/2014/main" id="{DD2B2100-9E3C-4D08-9CB7-95F79F8A21F9}"/>
              </a:ext>
            </a:extLst>
          </p:cNvPr>
          <p:cNvPicPr/>
          <p:nvPr/>
        </p:nvPicPr>
        <p:blipFill rotWithShape="1"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938" y="5563550"/>
            <a:ext cx="1501691" cy="687937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AF01513A-6709-46AC-8840-8732DD8CC7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291" y="6328451"/>
            <a:ext cx="1119050" cy="420054"/>
          </a:xfrm>
          <a:prstGeom prst="rect">
            <a:avLst/>
          </a:prstGeom>
        </p:spPr>
      </p:pic>
      <p:graphicFrame>
        <p:nvGraphicFramePr>
          <p:cNvPr id="25" name="Tableau 24">
            <a:extLst>
              <a:ext uri="{FF2B5EF4-FFF2-40B4-BE49-F238E27FC236}">
                <a16:creationId xmlns:a16="http://schemas.microsoft.com/office/drawing/2014/main" id="{46643C85-5586-4B0E-9AC7-CF124687CB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632251"/>
              </p:ext>
            </p:extLst>
          </p:nvPr>
        </p:nvGraphicFramePr>
        <p:xfrm>
          <a:off x="3041259" y="265794"/>
          <a:ext cx="8702518" cy="308022"/>
        </p:xfrm>
        <a:graphic>
          <a:graphicData uri="http://schemas.openxmlformats.org/drawingml/2006/table">
            <a:tbl>
              <a:tblPr/>
              <a:tblGrid>
                <a:gridCol w="8702518">
                  <a:extLst>
                    <a:ext uri="{9D8B030D-6E8A-4147-A177-3AD203B41FA5}">
                      <a16:colId xmlns:a16="http://schemas.microsoft.com/office/drawing/2014/main" val="1625790446"/>
                    </a:ext>
                  </a:extLst>
                </a:gridCol>
              </a:tblGrid>
              <a:tr h="21323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fr-FR" sz="1800" b="0" kern="1200" dirty="0">
                          <a:solidFill>
                            <a:srgbClr val="FFFF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Les chartes de ces réseaux </a:t>
                      </a:r>
                    </a:p>
                  </a:txBody>
                  <a:tcPr marL="25276" marR="25276" marT="16851" marB="16851">
                    <a:lnL w="6350" cap="flat" cmpd="sng" algn="ctr">
                      <a:solidFill>
                        <a:srgbClr val="D0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0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0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9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2278763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87E9C508-1CE1-44EF-9043-050A80B09E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755" y="633547"/>
            <a:ext cx="1142579" cy="114257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8AEB7D9-6DA6-45AE-B0F0-075B9CC074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303" y="681340"/>
            <a:ext cx="1142580" cy="114258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ABCC88A-6E0B-4226-A479-0EE329B2AC7E}"/>
              </a:ext>
            </a:extLst>
          </p:cNvPr>
          <p:cNvSpPr/>
          <p:nvPr/>
        </p:nvSpPr>
        <p:spPr>
          <a:xfrm>
            <a:off x="3086101" y="2257236"/>
            <a:ext cx="4210338" cy="2564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 points communs : </a:t>
            </a:r>
            <a:b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Côté espaces :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Lieu de </a:t>
            </a:r>
            <a:r>
              <a:rPr lang="fr-FR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travail</a:t>
            </a:r>
            <a:r>
              <a:rPr lang="fr-FR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Lieu de </a:t>
            </a:r>
            <a:r>
              <a:rPr lang="fr-FR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convivialité</a:t>
            </a:r>
            <a:endParaRPr lang="fr-FR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fr-FR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Accès </a:t>
            </a:r>
            <a:r>
              <a:rPr lang="fr-FR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ﬂexibles</a:t>
            </a:r>
            <a:endParaRPr lang="fr-FR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Présence d’un </a:t>
            </a:r>
            <a:r>
              <a:rPr lang="fr-FR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animateur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8586128-82EE-4140-B82F-32C7711E2977}"/>
              </a:ext>
            </a:extLst>
          </p:cNvPr>
          <p:cNvSpPr txBox="1"/>
          <p:nvPr/>
        </p:nvSpPr>
        <p:spPr>
          <a:xfrm>
            <a:off x="5854441" y="877006"/>
            <a:ext cx="1461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accent4">
                    <a:lumMod val="75000"/>
                  </a:schemeClr>
                </a:solidFill>
              </a:rPr>
              <a:t>Pas de charte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F9426154-B6B9-4DCE-853F-82DEFAF4C4E6}"/>
              </a:ext>
            </a:extLst>
          </p:cNvPr>
          <p:cNvSpPr txBox="1"/>
          <p:nvPr/>
        </p:nvSpPr>
        <p:spPr>
          <a:xfrm>
            <a:off x="9220867" y="844966"/>
            <a:ext cx="2669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accent4">
                    <a:lumMod val="75000"/>
                  </a:schemeClr>
                </a:solidFill>
              </a:rPr>
              <a:t>Charte très contraignante</a:t>
            </a:r>
          </a:p>
        </p:txBody>
      </p:sp>
      <p:pic>
        <p:nvPicPr>
          <p:cNvPr id="27" name="Image 26" descr="Une image contenant clipart&#10;&#10;Description générée automatiquement">
            <a:extLst>
              <a:ext uri="{FF2B5EF4-FFF2-40B4-BE49-F238E27FC236}">
                <a16:creationId xmlns:a16="http://schemas.microsoft.com/office/drawing/2014/main" id="{7EE79776-DF99-4C4C-9C98-59FD5E3C36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498" y="1182921"/>
            <a:ext cx="957400" cy="353388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6F17F5C6-B3CC-470F-BD71-117737A800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75028" y="1158832"/>
            <a:ext cx="417546" cy="434824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52EFD319-9235-4EC3-B2B1-596FEE9EE46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93408" y="1223686"/>
            <a:ext cx="1581620" cy="305116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F85A8848-A13F-4C17-876B-641D945B60DF}"/>
              </a:ext>
            </a:extLst>
          </p:cNvPr>
          <p:cNvSpPr txBox="1"/>
          <p:nvPr/>
        </p:nvSpPr>
        <p:spPr>
          <a:xfrm>
            <a:off x="3086101" y="813782"/>
            <a:ext cx="1893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Grande disparité </a:t>
            </a:r>
            <a:r>
              <a:rPr lang="fr-FR" b="1" dirty="0">
                <a:solidFill>
                  <a:schemeClr val="accent4">
                    <a:lumMod val="50000"/>
                  </a:schemeClr>
                </a:solidFill>
              </a:rPr>
              <a:t>: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6922C79-C856-428C-BF99-C5891535993B}"/>
              </a:ext>
            </a:extLst>
          </p:cNvPr>
          <p:cNvSpPr txBox="1"/>
          <p:nvPr/>
        </p:nvSpPr>
        <p:spPr>
          <a:xfrm>
            <a:off x="6924447" y="3207696"/>
            <a:ext cx="4150581" cy="18625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fr-FR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Evènements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réguliers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Gouvernance facilitant </a:t>
            </a:r>
            <a:r>
              <a:rPr lang="fr-FR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l’implication des utilisateurs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fr-FR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Ouverts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à tous</a:t>
            </a:r>
          </a:p>
          <a:p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A5960C5-800E-4A41-8D60-2F8368EC24ED}"/>
              </a:ext>
            </a:extLst>
          </p:cNvPr>
          <p:cNvSpPr txBox="1"/>
          <p:nvPr/>
        </p:nvSpPr>
        <p:spPr>
          <a:xfrm>
            <a:off x="3086101" y="5299477"/>
            <a:ext cx="78700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Coté « personne » :</a:t>
            </a:r>
            <a:b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fr-FR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Partage  -  bienveillance – transparence – convivialité – coopération - participation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864811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05E33ECC-3F8F-47BD-BEE8-21E1A6D781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73304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7143F5B-E40C-499A-8E8B-E7EDFE7E0CF9}"/>
              </a:ext>
            </a:extLst>
          </p:cNvPr>
          <p:cNvSpPr/>
          <p:nvPr/>
        </p:nvSpPr>
        <p:spPr>
          <a:xfrm>
            <a:off x="0" y="0"/>
            <a:ext cx="2733040" cy="6858000"/>
          </a:xfrm>
          <a:prstGeom prst="rect">
            <a:avLst/>
          </a:prstGeom>
          <a:solidFill>
            <a:srgbClr val="E5B21F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C9474EE-1C29-41BC-B5A0-824F69D3A00D}"/>
              </a:ext>
            </a:extLst>
          </p:cNvPr>
          <p:cNvSpPr/>
          <p:nvPr/>
        </p:nvSpPr>
        <p:spPr>
          <a:xfrm flipH="1">
            <a:off x="2819398" y="0"/>
            <a:ext cx="45719" cy="6858000"/>
          </a:xfrm>
          <a:prstGeom prst="rect">
            <a:avLst/>
          </a:prstGeom>
          <a:solidFill>
            <a:srgbClr val="E5B21F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553AC00-7BD2-459A-9428-A97304384BAF}"/>
              </a:ext>
            </a:extLst>
          </p:cNvPr>
          <p:cNvSpPr txBox="1"/>
          <p:nvPr/>
        </p:nvSpPr>
        <p:spPr>
          <a:xfrm>
            <a:off x="191514" y="304749"/>
            <a:ext cx="2189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Cécile, </a:t>
            </a:r>
            <a:br>
              <a:rPr lang="fr-FR" sz="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Couteau-Suisse à la Cordée</a:t>
            </a:r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2AA5E8D0-A4F6-48B8-AD35-EE6940E5C012}"/>
              </a:ext>
            </a:extLst>
          </p:cNvPr>
          <p:cNvCxnSpPr/>
          <p:nvPr/>
        </p:nvCxnSpPr>
        <p:spPr>
          <a:xfrm>
            <a:off x="1295400" y="766414"/>
            <a:ext cx="895350" cy="0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92BD6B9A-5FD7-4048-BC66-F88901042AE3}"/>
              </a:ext>
            </a:extLst>
          </p:cNvPr>
          <p:cNvCxnSpPr/>
          <p:nvPr/>
        </p:nvCxnSpPr>
        <p:spPr>
          <a:xfrm>
            <a:off x="2190750" y="766414"/>
            <a:ext cx="0" cy="333375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Image 18">
            <a:extLst>
              <a:ext uri="{FF2B5EF4-FFF2-40B4-BE49-F238E27FC236}">
                <a16:creationId xmlns:a16="http://schemas.microsoft.com/office/drawing/2014/main" id="{CCD4B185-87B1-4B31-AF8B-48C2B3560729}"/>
              </a:ext>
            </a:extLst>
          </p:cNvPr>
          <p:cNvPicPr/>
          <p:nvPr/>
        </p:nvPicPr>
        <p:blipFill rotWithShape="1"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938" y="5563550"/>
            <a:ext cx="1501691" cy="687937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A04488B6-7F3D-40DF-A974-3E4F005B05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291" y="6328451"/>
            <a:ext cx="1119050" cy="42005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B188252-7285-4C18-91E2-8DF941C699F0}"/>
              </a:ext>
            </a:extLst>
          </p:cNvPr>
          <p:cNvSpPr/>
          <p:nvPr/>
        </p:nvSpPr>
        <p:spPr>
          <a:xfrm>
            <a:off x="7261948" y="308857"/>
            <a:ext cx="4930052" cy="6143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fr-FR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br>
              <a:rPr lang="fr-FR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fr-FR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tarif max. 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pour la journée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- 80% d’individus ou d’équipes de </a:t>
            </a:r>
            <a:r>
              <a:rPr lang="fr-FR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max. 3 pers</a:t>
            </a:r>
            <a:r>
              <a:rPr lang="fr-FR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fr-FR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valorisation</a:t>
            </a:r>
            <a:r>
              <a:rPr lang="fr-F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 compétences des </a:t>
            </a:r>
            <a:r>
              <a:rPr lang="fr-FR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coworkers</a:t>
            </a:r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pas de </a:t>
            </a:r>
            <a:r>
              <a:rPr lang="fr-FR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prosélytisme</a:t>
            </a:r>
            <a:br>
              <a:rPr lang="fr-FR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r-FR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br>
              <a:rPr lang="fr-FR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fr-FR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min. 80 m2 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 10 membres actifs</a:t>
            </a:r>
            <a:b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min. 15 ateliers/an</a:t>
            </a:r>
            <a:b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rapport d’activité partagé aux adhérents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b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nécessité d’adopter le </a:t>
            </a:r>
            <a:r>
              <a:rPr lang="fr-FR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site social 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commun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fr-FR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min. 10 postes 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travail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E8345E2-1A53-4A44-B7A8-D9EA457F2E99}"/>
              </a:ext>
            </a:extLst>
          </p:cNvPr>
          <p:cNvSpPr/>
          <p:nvPr/>
        </p:nvSpPr>
        <p:spPr>
          <a:xfrm>
            <a:off x="3125560" y="1287373"/>
            <a:ext cx="4038152" cy="4148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br>
              <a:rPr lang="fr-FR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fr-FR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très ouverts 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sur les types d’espace</a:t>
            </a:r>
            <a:b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des lieux de proximité qui travaillent en </a:t>
            </a:r>
            <a:r>
              <a:rPr lang="fr-FR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réseau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b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fr-FR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neutralité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du réseau</a:t>
            </a:r>
            <a:b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contribution à la création de </a:t>
            </a:r>
            <a:r>
              <a:rPr lang="fr-FR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communs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Développement des nouveaux </a:t>
            </a:r>
            <a:r>
              <a:rPr lang="fr-FR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usages numériques</a:t>
            </a:r>
            <a:r>
              <a:rPr lang="fr-F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pour tous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28B9ACA-EB3E-4923-B307-FC97C21D1E1C}"/>
              </a:ext>
            </a:extLst>
          </p:cNvPr>
          <p:cNvSpPr txBox="1"/>
          <p:nvPr/>
        </p:nvSpPr>
        <p:spPr>
          <a:xfrm>
            <a:off x="3056517" y="267613"/>
            <a:ext cx="1925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Les particularités :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0848C230-23A1-4454-B3C2-962141136A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9473" y="535581"/>
            <a:ext cx="417546" cy="434824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5F9AF75E-4F6D-41DB-A769-0D09FFBEA5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61948" y="633379"/>
            <a:ext cx="1581620" cy="305116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157E629-462C-41DD-B4B7-4C1C101B28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61948" y="2879986"/>
            <a:ext cx="1581620" cy="305116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3ADB9A1D-905D-41B5-9FD7-2AFBD1138E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09404" y="4393571"/>
            <a:ext cx="417546" cy="434824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D2F2A446-C1D2-494B-9C76-727CCD114A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32095" y="5349893"/>
            <a:ext cx="789710" cy="744399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7280B56B-1213-4A18-AA93-575804CA6F6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45210" y="1158628"/>
            <a:ext cx="1079066" cy="422877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733F6884-C626-4AB7-91B8-DDC23020052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324" y="3185102"/>
            <a:ext cx="1396538" cy="78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6656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Espace réservé du contenu 10">
            <a:extLst>
              <a:ext uri="{FF2B5EF4-FFF2-40B4-BE49-F238E27FC236}">
                <a16:creationId xmlns:a16="http://schemas.microsoft.com/office/drawing/2014/main" id="{4634AD37-A317-4481-82CE-CEE36EC82C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9" r="-1542"/>
          <a:stretch/>
        </p:blipFill>
        <p:spPr>
          <a:xfrm>
            <a:off x="0" y="11216"/>
            <a:ext cx="2776582" cy="685767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F41960CB-9B83-477D-83E7-2937C691D303}"/>
              </a:ext>
            </a:extLst>
          </p:cNvPr>
          <p:cNvSpPr/>
          <p:nvPr/>
        </p:nvSpPr>
        <p:spPr>
          <a:xfrm flipH="1">
            <a:off x="2819398" y="0"/>
            <a:ext cx="45719" cy="6858000"/>
          </a:xfrm>
          <a:prstGeom prst="rect">
            <a:avLst/>
          </a:prstGeom>
          <a:solidFill>
            <a:srgbClr val="E5B21F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0E5F152-E27C-4DE5-9D26-4C9DEF4AB01B}"/>
              </a:ext>
            </a:extLst>
          </p:cNvPr>
          <p:cNvSpPr/>
          <p:nvPr/>
        </p:nvSpPr>
        <p:spPr>
          <a:xfrm>
            <a:off x="-2082" y="10889"/>
            <a:ext cx="2733040" cy="6858000"/>
          </a:xfrm>
          <a:prstGeom prst="rect">
            <a:avLst/>
          </a:prstGeom>
          <a:solidFill>
            <a:srgbClr val="E5B21F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F81AB152-D3A1-4F4F-8387-CECC235A402E}"/>
              </a:ext>
            </a:extLst>
          </p:cNvPr>
          <p:cNvPicPr/>
          <p:nvPr/>
        </p:nvPicPr>
        <p:blipFill rotWithShape="1"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938" y="5563550"/>
            <a:ext cx="1501691" cy="687937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70588D0F-5A99-49EB-8DE3-DF2DDA739A51}"/>
              </a:ext>
            </a:extLst>
          </p:cNvPr>
          <p:cNvSpPr txBox="1"/>
          <p:nvPr/>
        </p:nvSpPr>
        <p:spPr>
          <a:xfrm>
            <a:off x="191514" y="304749"/>
            <a:ext cx="2584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Babacar et Laura</a:t>
            </a:r>
            <a:br>
              <a:rPr lang="fr-FR" sz="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Membres de la Cordée République</a:t>
            </a:r>
          </a:p>
        </p:txBody>
      </p: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F37607FD-B323-4E7E-9351-C33B25177E9F}"/>
              </a:ext>
            </a:extLst>
          </p:cNvPr>
          <p:cNvCxnSpPr/>
          <p:nvPr/>
        </p:nvCxnSpPr>
        <p:spPr>
          <a:xfrm>
            <a:off x="1295400" y="766414"/>
            <a:ext cx="895350" cy="0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BB717842-F470-4B86-ACF3-4606FEE1490D}"/>
              </a:ext>
            </a:extLst>
          </p:cNvPr>
          <p:cNvCxnSpPr/>
          <p:nvPr/>
        </p:nvCxnSpPr>
        <p:spPr>
          <a:xfrm>
            <a:off x="2190750" y="766414"/>
            <a:ext cx="0" cy="333375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 16">
            <a:extLst>
              <a:ext uri="{FF2B5EF4-FFF2-40B4-BE49-F238E27FC236}">
                <a16:creationId xmlns:a16="http://schemas.microsoft.com/office/drawing/2014/main" id="{91629589-FA58-4E56-8D92-B26788FAA7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291" y="6328451"/>
            <a:ext cx="1119050" cy="420054"/>
          </a:xfrm>
          <a:prstGeom prst="rect">
            <a:avLst/>
          </a:prstGeom>
        </p:spPr>
      </p:pic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B14FC92A-655A-4104-A60C-120D432EC0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4068450"/>
              </p:ext>
            </p:extLst>
          </p:nvPr>
        </p:nvGraphicFramePr>
        <p:xfrm>
          <a:off x="3041259" y="265794"/>
          <a:ext cx="8702518" cy="308022"/>
        </p:xfrm>
        <a:graphic>
          <a:graphicData uri="http://schemas.openxmlformats.org/drawingml/2006/table">
            <a:tbl>
              <a:tblPr/>
              <a:tblGrid>
                <a:gridCol w="8702518">
                  <a:extLst>
                    <a:ext uri="{9D8B030D-6E8A-4147-A177-3AD203B41FA5}">
                      <a16:colId xmlns:a16="http://schemas.microsoft.com/office/drawing/2014/main" val="1625790446"/>
                    </a:ext>
                  </a:extLst>
                </a:gridCol>
              </a:tblGrid>
              <a:tr h="213231">
                <a:tc>
                  <a:txBody>
                    <a:bodyPr/>
                    <a:lstStyle/>
                    <a:p>
                      <a:pPr rtl="0" fontAlgn="b"/>
                      <a:r>
                        <a:rPr lang="fr-FR" sz="1800" b="0" kern="1200" dirty="0">
                          <a:solidFill>
                            <a:srgbClr val="FFFF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Les actions</a:t>
                      </a:r>
                    </a:p>
                  </a:txBody>
                  <a:tcPr marL="25276" marR="25276" marT="16851" marB="16851">
                    <a:lnL w="6350" cap="flat" cmpd="sng" algn="ctr">
                      <a:solidFill>
                        <a:srgbClr val="D0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0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0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9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2278763"/>
                  </a:ext>
                </a:extLst>
              </a:tr>
            </a:tbl>
          </a:graphicData>
        </a:graphic>
      </p:graphicFrame>
      <p:pic>
        <p:nvPicPr>
          <p:cNvPr id="4" name="Image 3">
            <a:extLst>
              <a:ext uri="{FF2B5EF4-FFF2-40B4-BE49-F238E27FC236}">
                <a16:creationId xmlns:a16="http://schemas.microsoft.com/office/drawing/2014/main" id="{9EF2ED1A-2749-40B3-B00D-F4A8E3ECFE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636" y="766414"/>
            <a:ext cx="941187" cy="94118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990A5BC-0004-49E0-B0AF-164EC31E80C9}"/>
              </a:ext>
            </a:extLst>
          </p:cNvPr>
          <p:cNvSpPr txBox="1"/>
          <p:nvPr/>
        </p:nvSpPr>
        <p:spPr>
          <a:xfrm>
            <a:off x="4267688" y="1027083"/>
            <a:ext cx="6198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accent4">
                    <a:lumMod val="75000"/>
                  </a:schemeClr>
                </a:solidFill>
              </a:rPr>
              <a:t>Entraide</a:t>
            </a:r>
            <a:r>
              <a:rPr lang="fr-FR" dirty="0"/>
              <a:t>, partage d’expérience entre les animateurs des espaces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0F0CD99-E521-40D7-86C3-A8F0A95931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331" y="2340516"/>
            <a:ext cx="835492" cy="83549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C445345-F420-4E01-BB5C-AB8089763B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8271">
            <a:off x="10866743" y="1568285"/>
            <a:ext cx="892111" cy="892111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032BAEA2-1DD2-419D-BFAD-2F507626E53A}"/>
              </a:ext>
            </a:extLst>
          </p:cNvPr>
          <p:cNvSpPr txBox="1"/>
          <p:nvPr/>
        </p:nvSpPr>
        <p:spPr>
          <a:xfrm>
            <a:off x="4981464" y="1825554"/>
            <a:ext cx="5793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accent4">
                    <a:lumMod val="75000"/>
                  </a:schemeClr>
                </a:solidFill>
              </a:rPr>
              <a:t>Communication commune</a:t>
            </a:r>
            <a:r>
              <a:rPr lang="fr-FR" dirty="0"/>
              <a:t>, recommandations inter-espaces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7062C01A-5684-4C3F-B86D-2256F9E527AC}"/>
              </a:ext>
            </a:extLst>
          </p:cNvPr>
          <p:cNvSpPr txBox="1"/>
          <p:nvPr/>
        </p:nvSpPr>
        <p:spPr>
          <a:xfrm>
            <a:off x="4282411" y="2592077"/>
            <a:ext cx="5519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Organisation et participation à </a:t>
            </a:r>
            <a:r>
              <a:rPr lang="fr-FR" b="1" dirty="0">
                <a:solidFill>
                  <a:schemeClr val="accent4">
                    <a:lumMod val="75000"/>
                  </a:schemeClr>
                </a:solidFill>
              </a:rPr>
              <a:t>d’évènements communs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4AD1A4C4-9E48-47F9-9F79-C45D46C3CD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839" y="3096366"/>
            <a:ext cx="3038773" cy="112779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CF5ABB9-35D2-4119-A14C-0067558EC9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40844" y="4698942"/>
            <a:ext cx="3038775" cy="1036639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D87BED8B-EF60-447E-88F3-49B059FF663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46596" y="4363802"/>
            <a:ext cx="3038774" cy="1122052"/>
          </a:xfrm>
          <a:prstGeom prst="rect">
            <a:avLst/>
          </a:prstGeom>
        </p:spPr>
      </p:pic>
      <p:pic>
        <p:nvPicPr>
          <p:cNvPr id="13" name="Image 12" descr="Une image contenant texte&#10;&#10;Description générée automatiquement">
            <a:extLst>
              <a:ext uri="{FF2B5EF4-FFF2-40B4-BE49-F238E27FC236}">
                <a16:creationId xmlns:a16="http://schemas.microsoft.com/office/drawing/2014/main" id="{F123C09C-1DF0-4F71-B2B8-43FB379971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839" y="5563550"/>
            <a:ext cx="3045531" cy="115906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3C7BB2D-B391-4A64-8D4A-6D938F7EF12B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b="20766"/>
          <a:stretch/>
        </p:blipFill>
        <p:spPr>
          <a:xfrm>
            <a:off x="7961868" y="3176008"/>
            <a:ext cx="2928843" cy="1158209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8ECBE530-1C88-4DC4-97E5-63470EABE1F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197062" y="-1530499"/>
            <a:ext cx="1581620" cy="305116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1FA02D7B-2972-4E74-BA85-4B6E233546A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016452" y="3224734"/>
            <a:ext cx="789710" cy="744399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20FAD00E-F462-4DF0-99EB-349172FA4C1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85025" y="3596527"/>
            <a:ext cx="1298322" cy="250464"/>
          </a:xfrm>
          <a:prstGeom prst="rect">
            <a:avLst/>
          </a:prstGeom>
        </p:spPr>
      </p:pic>
      <p:pic>
        <p:nvPicPr>
          <p:cNvPr id="32" name="Image 31" descr="Une image contenant clipart&#10;&#10;Description générée automatiquement">
            <a:extLst>
              <a:ext uri="{FF2B5EF4-FFF2-40B4-BE49-F238E27FC236}">
                <a16:creationId xmlns:a16="http://schemas.microsoft.com/office/drawing/2014/main" id="{1D9120F4-4167-4091-98E8-EABAF78DCC6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375" y="5337362"/>
            <a:ext cx="1078855" cy="398219"/>
          </a:xfrm>
          <a:prstGeom prst="rect">
            <a:avLst/>
          </a:prstGeom>
        </p:spPr>
      </p:pic>
      <p:pic>
        <p:nvPicPr>
          <p:cNvPr id="37" name="Image 36" descr="Une image contenant clipart&#10;&#10;Description générée automatiquement">
            <a:extLst>
              <a:ext uri="{FF2B5EF4-FFF2-40B4-BE49-F238E27FC236}">
                <a16:creationId xmlns:a16="http://schemas.microsoft.com/office/drawing/2014/main" id="{4725B3DD-8569-40F3-9560-27C212FDBBF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8251" y="5830917"/>
            <a:ext cx="3153903" cy="74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1356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Espace réservé du contenu 10">
            <a:extLst>
              <a:ext uri="{FF2B5EF4-FFF2-40B4-BE49-F238E27FC236}">
                <a16:creationId xmlns:a16="http://schemas.microsoft.com/office/drawing/2014/main" id="{4634AD37-A317-4481-82CE-CEE36EC82C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9" r="-1542"/>
          <a:stretch/>
        </p:blipFill>
        <p:spPr>
          <a:xfrm>
            <a:off x="0" y="11216"/>
            <a:ext cx="2776582" cy="685767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F41960CB-9B83-477D-83E7-2937C691D303}"/>
              </a:ext>
            </a:extLst>
          </p:cNvPr>
          <p:cNvSpPr/>
          <p:nvPr/>
        </p:nvSpPr>
        <p:spPr>
          <a:xfrm flipH="1">
            <a:off x="2819398" y="0"/>
            <a:ext cx="45719" cy="6858000"/>
          </a:xfrm>
          <a:prstGeom prst="rect">
            <a:avLst/>
          </a:prstGeom>
          <a:solidFill>
            <a:srgbClr val="E5B21F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0E5F152-E27C-4DE5-9D26-4C9DEF4AB01B}"/>
              </a:ext>
            </a:extLst>
          </p:cNvPr>
          <p:cNvSpPr/>
          <p:nvPr/>
        </p:nvSpPr>
        <p:spPr>
          <a:xfrm>
            <a:off x="-2082" y="10889"/>
            <a:ext cx="2733040" cy="6858000"/>
          </a:xfrm>
          <a:prstGeom prst="rect">
            <a:avLst/>
          </a:prstGeom>
          <a:solidFill>
            <a:srgbClr val="E5B21F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F81AB152-D3A1-4F4F-8387-CECC235A402E}"/>
              </a:ext>
            </a:extLst>
          </p:cNvPr>
          <p:cNvPicPr/>
          <p:nvPr/>
        </p:nvPicPr>
        <p:blipFill rotWithShape="1"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938" y="5563550"/>
            <a:ext cx="1501691" cy="687937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70588D0F-5A99-49EB-8DE3-DF2DDA739A51}"/>
              </a:ext>
            </a:extLst>
          </p:cNvPr>
          <p:cNvSpPr txBox="1"/>
          <p:nvPr/>
        </p:nvSpPr>
        <p:spPr>
          <a:xfrm>
            <a:off x="191514" y="304749"/>
            <a:ext cx="2584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Babacar et Laura</a:t>
            </a:r>
            <a:br>
              <a:rPr lang="fr-FR" sz="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Membres de la Cordée République</a:t>
            </a:r>
          </a:p>
        </p:txBody>
      </p: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F37607FD-B323-4E7E-9351-C33B25177E9F}"/>
              </a:ext>
            </a:extLst>
          </p:cNvPr>
          <p:cNvCxnSpPr/>
          <p:nvPr/>
        </p:nvCxnSpPr>
        <p:spPr>
          <a:xfrm>
            <a:off x="1295400" y="766414"/>
            <a:ext cx="895350" cy="0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BB717842-F470-4B86-ACF3-4606FEE1490D}"/>
              </a:ext>
            </a:extLst>
          </p:cNvPr>
          <p:cNvCxnSpPr/>
          <p:nvPr/>
        </p:nvCxnSpPr>
        <p:spPr>
          <a:xfrm>
            <a:off x="2190750" y="766414"/>
            <a:ext cx="0" cy="333375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 16">
            <a:extLst>
              <a:ext uri="{FF2B5EF4-FFF2-40B4-BE49-F238E27FC236}">
                <a16:creationId xmlns:a16="http://schemas.microsoft.com/office/drawing/2014/main" id="{91629589-FA58-4E56-8D92-B26788FAA7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291" y="6328451"/>
            <a:ext cx="1119050" cy="42005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49EF694-B3E6-4057-AFA1-6F340A059AB0}"/>
              </a:ext>
            </a:extLst>
          </p:cNvPr>
          <p:cNvSpPr/>
          <p:nvPr/>
        </p:nvSpPr>
        <p:spPr>
          <a:xfrm>
            <a:off x="3095058" y="4492242"/>
            <a:ext cx="8943217" cy="7745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Création d’un </a:t>
            </a:r>
            <a:r>
              <a:rPr lang="fr-FR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réseau entre utilisateurs des espaces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via un site social commun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1776CD3-94EA-4937-9169-B612AA033E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6927" y="4895021"/>
            <a:ext cx="4314371" cy="1736328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AC2A3D9C-A8FF-43BB-90A9-F1B65A28A495}"/>
              </a:ext>
            </a:extLst>
          </p:cNvPr>
          <p:cNvSpPr txBox="1"/>
          <p:nvPr/>
        </p:nvSpPr>
        <p:spPr>
          <a:xfrm>
            <a:off x="3024161" y="260182"/>
            <a:ext cx="1808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Les particularités</a:t>
            </a: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7E7F6968-A82A-41D2-AD43-2D6032B529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0920" y="966572"/>
            <a:ext cx="961564" cy="376829"/>
          </a:xfrm>
          <a:prstGeom prst="rect">
            <a:avLst/>
          </a:prstGeom>
        </p:spPr>
      </p:pic>
      <p:pic>
        <p:nvPicPr>
          <p:cNvPr id="31" name="Picture 2" descr="logos_aetc">
            <a:extLst>
              <a:ext uri="{FF2B5EF4-FFF2-40B4-BE49-F238E27FC236}">
                <a16:creationId xmlns:a16="http://schemas.microsoft.com/office/drawing/2014/main" id="{04D63849-BEB3-4E7A-8D37-5A908354CB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190" b="1205"/>
          <a:stretch/>
        </p:blipFill>
        <p:spPr bwMode="auto">
          <a:xfrm>
            <a:off x="8401298" y="1776794"/>
            <a:ext cx="2275152" cy="668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D0623334-BB22-4D1C-95BE-CC04CE4FE0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334" y="1783602"/>
            <a:ext cx="693754" cy="668679"/>
          </a:xfrm>
          <a:prstGeom prst="rect">
            <a:avLst/>
          </a:prstGeom>
        </p:spPr>
      </p:pic>
      <p:sp>
        <p:nvSpPr>
          <p:cNvPr id="32" name="ZoneTexte 31">
            <a:extLst>
              <a:ext uri="{FF2B5EF4-FFF2-40B4-BE49-F238E27FC236}">
                <a16:creationId xmlns:a16="http://schemas.microsoft.com/office/drawing/2014/main" id="{96A77EFF-F22F-4BDA-9B98-72518FEF034A}"/>
              </a:ext>
            </a:extLst>
          </p:cNvPr>
          <p:cNvSpPr txBox="1"/>
          <p:nvPr/>
        </p:nvSpPr>
        <p:spPr>
          <a:xfrm>
            <a:off x="3120920" y="1331094"/>
            <a:ext cx="8702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- </a:t>
            </a:r>
            <a:r>
              <a:rPr lang="fr-FR" b="1" dirty="0">
                <a:solidFill>
                  <a:schemeClr val="accent4">
                    <a:lumMod val="75000"/>
                  </a:schemeClr>
                </a:solidFill>
              </a:rPr>
              <a:t>Recrutement et formation de 15 facilitateurs </a:t>
            </a:r>
            <a:r>
              <a:rPr lang="fr-FR" b="1" dirty="0"/>
              <a:t> </a:t>
            </a:r>
            <a:r>
              <a:rPr lang="fr-FR" dirty="0"/>
              <a:t>à disposition </a:t>
            </a:r>
            <a:r>
              <a:rPr lang="fr-FR" u="sng" dirty="0"/>
              <a:t>gratuitement</a:t>
            </a:r>
            <a:r>
              <a:rPr lang="fr-FR" dirty="0"/>
              <a:t> pendant 1 an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4929FE18-C686-47BE-9061-F654C290990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06793" y="1707923"/>
            <a:ext cx="4333848" cy="2007938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15E218DC-FA89-40CC-ABB8-BCACA763C33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24213" y="3933277"/>
            <a:ext cx="536754" cy="558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6769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0D9C8C0-CB08-4EBD-A802-60232FEC7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96258-C05B-4456-B033-097DAF546367}" type="slidenum">
              <a:rPr lang="fr-FR" smtClean="0"/>
              <a:pPr/>
              <a:t>8</a:t>
            </a:fld>
            <a:endParaRPr lang="fr-FR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F73B5206-4A83-4A2B-A692-6E429EE03A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3630"/>
            <a:ext cx="2733040" cy="685799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C35B1EC-B829-48E2-952C-1F74487726B9}"/>
              </a:ext>
            </a:extLst>
          </p:cNvPr>
          <p:cNvSpPr/>
          <p:nvPr/>
        </p:nvSpPr>
        <p:spPr>
          <a:xfrm>
            <a:off x="0" y="0"/>
            <a:ext cx="2733040" cy="6858000"/>
          </a:xfrm>
          <a:prstGeom prst="rect">
            <a:avLst/>
          </a:prstGeom>
          <a:solidFill>
            <a:srgbClr val="E5B21F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687EF8D-64CA-4171-A58C-19BBFDE160A8}"/>
              </a:ext>
            </a:extLst>
          </p:cNvPr>
          <p:cNvSpPr/>
          <p:nvPr/>
        </p:nvSpPr>
        <p:spPr>
          <a:xfrm flipH="1">
            <a:off x="2819398" y="0"/>
            <a:ext cx="45719" cy="6858000"/>
          </a:xfrm>
          <a:prstGeom prst="rect">
            <a:avLst/>
          </a:prstGeom>
          <a:solidFill>
            <a:srgbClr val="E5B21F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E51883D9-9F52-411C-BB69-B14A3930D45E}"/>
              </a:ext>
            </a:extLst>
          </p:cNvPr>
          <p:cNvSpPr txBox="1"/>
          <p:nvPr/>
        </p:nvSpPr>
        <p:spPr>
          <a:xfrm>
            <a:off x="191514" y="304749"/>
            <a:ext cx="2189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Claire, </a:t>
            </a:r>
            <a:br>
              <a:rPr lang="fr-FR" sz="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Couteau-Suisse à la Cordée</a:t>
            </a:r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AD9B3CEA-178F-4DDC-8003-1E1230EAA9A6}"/>
              </a:ext>
            </a:extLst>
          </p:cNvPr>
          <p:cNvCxnSpPr/>
          <p:nvPr/>
        </p:nvCxnSpPr>
        <p:spPr>
          <a:xfrm>
            <a:off x="1295400" y="766414"/>
            <a:ext cx="895350" cy="0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483B5E03-ED3B-4C73-80ED-3597A035775F}"/>
              </a:ext>
            </a:extLst>
          </p:cNvPr>
          <p:cNvCxnSpPr/>
          <p:nvPr/>
        </p:nvCxnSpPr>
        <p:spPr>
          <a:xfrm>
            <a:off x="2190750" y="766414"/>
            <a:ext cx="0" cy="333375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>
            <a:extLst>
              <a:ext uri="{FF2B5EF4-FFF2-40B4-BE49-F238E27FC236}">
                <a16:creationId xmlns:a16="http://schemas.microsoft.com/office/drawing/2014/main" id="{DD2B2100-9E3C-4D08-9CB7-95F79F8A21F9}"/>
              </a:ext>
            </a:extLst>
          </p:cNvPr>
          <p:cNvPicPr/>
          <p:nvPr/>
        </p:nvPicPr>
        <p:blipFill rotWithShape="1"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938" y="5563550"/>
            <a:ext cx="1501691" cy="687937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AF01513A-6709-46AC-8840-8732DD8CC7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291" y="6328451"/>
            <a:ext cx="1119050" cy="420054"/>
          </a:xfrm>
          <a:prstGeom prst="rect">
            <a:avLst/>
          </a:prstGeom>
        </p:spPr>
      </p:pic>
      <p:graphicFrame>
        <p:nvGraphicFramePr>
          <p:cNvPr id="24" name="Tableau 23">
            <a:extLst>
              <a:ext uri="{FF2B5EF4-FFF2-40B4-BE49-F238E27FC236}">
                <a16:creationId xmlns:a16="http://schemas.microsoft.com/office/drawing/2014/main" id="{A43CA2CD-BFD7-44AA-88F2-BA65D93A2A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330264"/>
              </p:ext>
            </p:extLst>
          </p:nvPr>
        </p:nvGraphicFramePr>
        <p:xfrm>
          <a:off x="3041259" y="265794"/>
          <a:ext cx="8702518" cy="308022"/>
        </p:xfrm>
        <a:graphic>
          <a:graphicData uri="http://schemas.openxmlformats.org/drawingml/2006/table">
            <a:tbl>
              <a:tblPr/>
              <a:tblGrid>
                <a:gridCol w="8702518">
                  <a:extLst>
                    <a:ext uri="{9D8B030D-6E8A-4147-A177-3AD203B41FA5}">
                      <a16:colId xmlns:a16="http://schemas.microsoft.com/office/drawing/2014/main" val="1625790446"/>
                    </a:ext>
                  </a:extLst>
                </a:gridCol>
              </a:tblGrid>
              <a:tr h="213231">
                <a:tc>
                  <a:txBody>
                    <a:bodyPr/>
                    <a:lstStyle/>
                    <a:p>
                      <a:pPr rtl="0" fontAlgn="b"/>
                      <a:r>
                        <a:rPr lang="fr-FR" sz="1800" b="0" kern="1200" dirty="0">
                          <a:solidFill>
                            <a:srgbClr val="FFFF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Les moyens de communication</a:t>
                      </a:r>
                    </a:p>
                  </a:txBody>
                  <a:tcPr marL="25276" marR="25276" marT="16851" marB="16851">
                    <a:lnL w="6350" cap="flat" cmpd="sng" algn="ctr">
                      <a:solidFill>
                        <a:srgbClr val="D0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0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0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9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2278763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E9D187BF-6994-4075-AA53-E1CB63ABA52C}"/>
              </a:ext>
            </a:extLst>
          </p:cNvPr>
          <p:cNvSpPr/>
          <p:nvPr/>
        </p:nvSpPr>
        <p:spPr>
          <a:xfrm>
            <a:off x="3041259" y="724237"/>
            <a:ext cx="2557047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 seul point commun :</a:t>
            </a:r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D29EB95-B53F-4FA2-B00A-55F9B16FD97D}"/>
              </a:ext>
            </a:extLst>
          </p:cNvPr>
          <p:cNvSpPr txBox="1"/>
          <p:nvPr/>
        </p:nvSpPr>
        <p:spPr>
          <a:xfrm>
            <a:off x="5774448" y="748435"/>
            <a:ext cx="2445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Avoir un </a:t>
            </a:r>
            <a:r>
              <a:rPr lang="fr-FR" b="1" dirty="0">
                <a:solidFill>
                  <a:schemeClr val="accent4">
                    <a:lumMod val="75000"/>
                  </a:schemeClr>
                </a:solidFill>
              </a:rPr>
              <a:t>nom</a:t>
            </a:r>
            <a:r>
              <a:rPr lang="fr-FR" dirty="0"/>
              <a:t> et un </a:t>
            </a:r>
            <a:r>
              <a:rPr lang="fr-FR" b="1" dirty="0">
                <a:solidFill>
                  <a:schemeClr val="accent4">
                    <a:lumMod val="75000"/>
                  </a:schemeClr>
                </a:solidFill>
              </a:rPr>
              <a:t>logo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967429D1-440D-4AE2-BA44-93C3BD738441}"/>
              </a:ext>
            </a:extLst>
          </p:cNvPr>
          <p:cNvSpPr txBox="1"/>
          <p:nvPr/>
        </p:nvSpPr>
        <p:spPr>
          <a:xfrm>
            <a:off x="3024519" y="1723168"/>
            <a:ext cx="1925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Les particularités :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5DD2F6AC-2525-4D7F-89F5-5E527348C60C}"/>
              </a:ext>
            </a:extLst>
          </p:cNvPr>
          <p:cNvSpPr txBox="1"/>
          <p:nvPr/>
        </p:nvSpPr>
        <p:spPr>
          <a:xfrm>
            <a:off x="3041259" y="2412904"/>
            <a:ext cx="24497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accent4">
                    <a:lumMod val="75000"/>
                  </a:schemeClr>
                </a:solidFill>
              </a:rPr>
              <a:t>Site Internet </a:t>
            </a:r>
            <a:r>
              <a:rPr lang="fr-FR" dirty="0"/>
              <a:t>:</a:t>
            </a:r>
            <a:br>
              <a:rPr lang="fr-FR" dirty="0"/>
            </a:br>
            <a:r>
              <a:rPr lang="fr-FR" dirty="0"/>
              <a:t>- présentation valeurs</a:t>
            </a:r>
            <a:br>
              <a:rPr lang="fr-FR" dirty="0"/>
            </a:br>
            <a:r>
              <a:rPr lang="fr-FR" dirty="0"/>
              <a:t>+ des espaces à minima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5E75E54-5CDA-49CF-BFA9-63FB3DEEBF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1839" y="4161454"/>
            <a:ext cx="3821938" cy="235756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C718B8B-7546-41B4-BA25-480E2A3792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09868" y="4175589"/>
            <a:ext cx="3541452" cy="166196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B4218BF-BBDA-445F-A310-A6F28F82CA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02013" y="2266180"/>
            <a:ext cx="3898615" cy="1762924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9245468F-2556-4796-8316-E88660BB099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82213" y="3718450"/>
            <a:ext cx="961564" cy="376829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FFEEF123-C2AE-4261-BAE0-EC4B0AB4E3B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50951" y="4175589"/>
            <a:ext cx="536754" cy="558965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B689D29E-ED05-4C2B-977E-209C5055806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00628" y="2266180"/>
            <a:ext cx="789710" cy="74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2428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0D9C8C0-CB08-4EBD-A802-60232FEC7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96258-C05B-4456-B033-097DAF546367}" type="slidenum">
              <a:rPr lang="fr-FR" smtClean="0"/>
              <a:pPr/>
              <a:t>9</a:t>
            </a:fld>
            <a:endParaRPr lang="fr-FR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F73B5206-4A83-4A2B-A692-6E429EE03A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3630"/>
            <a:ext cx="2733040" cy="685799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C35B1EC-B829-48E2-952C-1F74487726B9}"/>
              </a:ext>
            </a:extLst>
          </p:cNvPr>
          <p:cNvSpPr/>
          <p:nvPr/>
        </p:nvSpPr>
        <p:spPr>
          <a:xfrm>
            <a:off x="0" y="0"/>
            <a:ext cx="2733040" cy="6858000"/>
          </a:xfrm>
          <a:prstGeom prst="rect">
            <a:avLst/>
          </a:prstGeom>
          <a:solidFill>
            <a:srgbClr val="E5B21F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687EF8D-64CA-4171-A58C-19BBFDE160A8}"/>
              </a:ext>
            </a:extLst>
          </p:cNvPr>
          <p:cNvSpPr/>
          <p:nvPr/>
        </p:nvSpPr>
        <p:spPr>
          <a:xfrm flipH="1">
            <a:off x="2819398" y="0"/>
            <a:ext cx="45719" cy="6858000"/>
          </a:xfrm>
          <a:prstGeom prst="rect">
            <a:avLst/>
          </a:prstGeom>
          <a:solidFill>
            <a:srgbClr val="E5B21F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E51883D9-9F52-411C-BB69-B14A3930D45E}"/>
              </a:ext>
            </a:extLst>
          </p:cNvPr>
          <p:cNvSpPr txBox="1"/>
          <p:nvPr/>
        </p:nvSpPr>
        <p:spPr>
          <a:xfrm>
            <a:off x="191514" y="304749"/>
            <a:ext cx="2189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Claire, </a:t>
            </a:r>
            <a:br>
              <a:rPr lang="fr-FR" sz="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Couteau-Suisse à la Cordée</a:t>
            </a:r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AD9B3CEA-178F-4DDC-8003-1E1230EAA9A6}"/>
              </a:ext>
            </a:extLst>
          </p:cNvPr>
          <p:cNvCxnSpPr/>
          <p:nvPr/>
        </p:nvCxnSpPr>
        <p:spPr>
          <a:xfrm>
            <a:off x="1295400" y="766414"/>
            <a:ext cx="895350" cy="0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483B5E03-ED3B-4C73-80ED-3597A035775F}"/>
              </a:ext>
            </a:extLst>
          </p:cNvPr>
          <p:cNvCxnSpPr/>
          <p:nvPr/>
        </p:nvCxnSpPr>
        <p:spPr>
          <a:xfrm>
            <a:off x="2190750" y="766414"/>
            <a:ext cx="0" cy="333375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>
            <a:extLst>
              <a:ext uri="{FF2B5EF4-FFF2-40B4-BE49-F238E27FC236}">
                <a16:creationId xmlns:a16="http://schemas.microsoft.com/office/drawing/2014/main" id="{DD2B2100-9E3C-4D08-9CB7-95F79F8A21F9}"/>
              </a:ext>
            </a:extLst>
          </p:cNvPr>
          <p:cNvPicPr/>
          <p:nvPr/>
        </p:nvPicPr>
        <p:blipFill rotWithShape="1"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938" y="5563550"/>
            <a:ext cx="1501691" cy="687937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AF01513A-6709-46AC-8840-8732DD8CC7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291" y="6328451"/>
            <a:ext cx="1119050" cy="42005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7F6EB30-2152-4835-BFCA-FD58AB28DF82}"/>
              </a:ext>
            </a:extLst>
          </p:cNvPr>
          <p:cNvSpPr/>
          <p:nvPr/>
        </p:nvSpPr>
        <p:spPr>
          <a:xfrm>
            <a:off x="3276602" y="969687"/>
            <a:ext cx="6096000" cy="55254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Page </a:t>
            </a:r>
            <a:r>
              <a:rPr lang="fr-FR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facebook</a:t>
            </a:r>
            <a:endParaRPr lang="fr-FR" sz="1600" b="1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Profil </a:t>
            </a:r>
            <a:r>
              <a:rPr lang="fr-FR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Linked’in</a:t>
            </a:r>
            <a:b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Flyers papier 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(Rennes coworking)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4" name="Tableau 23">
            <a:extLst>
              <a:ext uri="{FF2B5EF4-FFF2-40B4-BE49-F238E27FC236}">
                <a16:creationId xmlns:a16="http://schemas.microsoft.com/office/drawing/2014/main" id="{A43CA2CD-BFD7-44AA-88F2-BA65D93A2A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2875035"/>
              </p:ext>
            </p:extLst>
          </p:nvPr>
        </p:nvGraphicFramePr>
        <p:xfrm>
          <a:off x="3041259" y="265794"/>
          <a:ext cx="8702518" cy="308022"/>
        </p:xfrm>
        <a:graphic>
          <a:graphicData uri="http://schemas.openxmlformats.org/drawingml/2006/table">
            <a:tbl>
              <a:tblPr/>
              <a:tblGrid>
                <a:gridCol w="8702518">
                  <a:extLst>
                    <a:ext uri="{9D8B030D-6E8A-4147-A177-3AD203B41FA5}">
                      <a16:colId xmlns:a16="http://schemas.microsoft.com/office/drawing/2014/main" val="1625790446"/>
                    </a:ext>
                  </a:extLst>
                </a:gridCol>
              </a:tblGrid>
              <a:tr h="21323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fr-FR" sz="1800" b="0" kern="1200" dirty="0">
                          <a:solidFill>
                            <a:srgbClr val="FFFF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Les moyens de communication</a:t>
                      </a:r>
                    </a:p>
                  </a:txBody>
                  <a:tcPr marL="25276" marR="25276" marT="16851" marB="16851">
                    <a:lnL w="6350" cap="flat" cmpd="sng" algn="ctr">
                      <a:solidFill>
                        <a:srgbClr val="D0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0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0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9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2278763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CDA6D04A-4341-4324-B623-E79CB35E192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4698"/>
          <a:stretch/>
        </p:blipFill>
        <p:spPr>
          <a:xfrm>
            <a:off x="5056217" y="721692"/>
            <a:ext cx="3504687" cy="1399376"/>
          </a:xfrm>
          <a:prstGeom prst="rect">
            <a:avLst/>
          </a:prstGeom>
        </p:spPr>
      </p:pic>
      <p:pic>
        <p:nvPicPr>
          <p:cNvPr id="25" name="Image 24" descr="Une image contenant clipart&#10;&#10;Description générée automatiquement">
            <a:extLst>
              <a:ext uri="{FF2B5EF4-FFF2-40B4-BE49-F238E27FC236}">
                <a16:creationId xmlns:a16="http://schemas.microsoft.com/office/drawing/2014/main" id="{573B9F6B-94F9-49DA-AB1C-EA7A5D3D63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335" y="1797742"/>
            <a:ext cx="1078855" cy="39821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B98F925-49F6-47C9-AA8B-4F329E3CC00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10079"/>
          <a:stretch/>
        </p:blipFill>
        <p:spPr>
          <a:xfrm>
            <a:off x="5056217" y="3925453"/>
            <a:ext cx="5045430" cy="1788581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FC198E3D-FE5A-4CA8-BF63-277D0283FA6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76355" y="5155069"/>
            <a:ext cx="536754" cy="558965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1C3D5FAA-5743-4AB4-B27D-FC9DD268D4F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63884" y="5795841"/>
            <a:ext cx="789710" cy="74439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7EDAF74-3C1D-4EFF-9CCF-8B5051E9973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71830" y="2273699"/>
            <a:ext cx="3538770" cy="1382682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AC5DDCD6-F408-48AB-BFE9-B8584C68A3D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30335" y="3201618"/>
            <a:ext cx="1160430" cy="45476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CE9877F-FB41-4105-AD8E-E3DDE5C36D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99286" y="1369108"/>
            <a:ext cx="3804722" cy="1645568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0342E639-F434-4C23-B861-9B94DEB7469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68651" y="703034"/>
            <a:ext cx="672673" cy="634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23333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3508</TotalTime>
  <Words>1041</Words>
  <Application>Microsoft Office PowerPoint</Application>
  <PresentationFormat>Grand écran</PresentationFormat>
  <Paragraphs>168</Paragraphs>
  <Slides>14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Laure La Cordée</dc:creator>
  <cp:lastModifiedBy>Lucas Perrier</cp:lastModifiedBy>
  <cp:revision>208</cp:revision>
  <dcterms:created xsi:type="dcterms:W3CDTF">2018-12-04T10:41:51Z</dcterms:created>
  <dcterms:modified xsi:type="dcterms:W3CDTF">2019-11-13T10:15:44Z</dcterms:modified>
</cp:coreProperties>
</file>